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3" r:id="rId2"/>
    <p:sldId id="294" r:id="rId3"/>
    <p:sldId id="295" r:id="rId4"/>
    <p:sldId id="297" r:id="rId5"/>
    <p:sldId id="298" r:id="rId6"/>
    <p:sldId id="299" r:id="rId7"/>
    <p:sldId id="300" r:id="rId8"/>
    <p:sldId id="301" r:id="rId9"/>
    <p:sldId id="302" r:id="rId10"/>
    <p:sldId id="303" r:id="rId11"/>
    <p:sldId id="304" r:id="rId12"/>
    <p:sldId id="305" r:id="rId13"/>
    <p:sldId id="306" r:id="rId14"/>
    <p:sldId id="307" r:id="rId15"/>
    <p:sldId id="308" r:id="rId16"/>
    <p:sldId id="309" r:id="rId17"/>
    <p:sldId id="310" r:id="rId18"/>
    <p:sldId id="311" r:id="rId19"/>
    <p:sldId id="312" r:id="rId20"/>
    <p:sldId id="313" r:id="rId21"/>
    <p:sldId id="314" r:id="rId22"/>
    <p:sldId id="315" r:id="rId23"/>
    <p:sldId id="316" r:id="rId24"/>
    <p:sldId id="317" r:id="rId25"/>
    <p:sldId id="318" r:id="rId26"/>
    <p:sldId id="319" r:id="rId27"/>
    <p:sldId id="320" r:id="rId28"/>
    <p:sldId id="321" r:id="rId29"/>
    <p:sldId id="322" r:id="rId30"/>
    <p:sldId id="323" r:id="rId31"/>
    <p:sldId id="324" r:id="rId32"/>
    <p:sldId id="325"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125" autoAdjust="0"/>
    <p:restoredTop sz="94660"/>
  </p:normalViewPr>
  <p:slideViewPr>
    <p:cSldViewPr snapToGrid="0">
      <p:cViewPr varScale="1">
        <p:scale>
          <a:sx n="46" d="100"/>
          <a:sy n="46" d="100"/>
        </p:scale>
        <p:origin x="60" y="804"/>
      </p:cViewPr>
      <p:guideLst/>
    </p:cSldViewPr>
  </p:slideViewPr>
  <p:notesTextViewPr>
    <p:cViewPr>
      <p:scale>
        <a:sx n="1" d="1"/>
        <a:sy n="1" d="1"/>
      </p:scale>
      <p:origin x="0" y="0"/>
    </p:cViewPr>
  </p:notesTextViewPr>
  <p:sorterViewPr>
    <p:cViewPr>
      <p:scale>
        <a:sx n="100" d="100"/>
        <a:sy n="100" d="100"/>
      </p:scale>
      <p:origin x="0" y="-336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AA184832-B012-4AB4-B876-4FE9E569A900}" type="datetimeFigureOut">
              <a:rPr lang="en-GB" smtClean="0"/>
              <a:t>30/06/2019</a:t>
            </a:fld>
            <a:endParaRPr lang="en-GB"/>
          </a:p>
        </p:txBody>
      </p:sp>
      <p:sp>
        <p:nvSpPr>
          <p:cNvPr id="5" name="Footer Placeholder 4"/>
          <p:cNvSpPr>
            <a:spLocks noGrp="1"/>
          </p:cNvSpPr>
          <p:nvPr>
            <p:ph type="ftr" sz="quarter" idx="11"/>
          </p:nvPr>
        </p:nvSpPr>
        <p:spPr>
          <a:xfrm>
            <a:off x="1371600" y="4323845"/>
            <a:ext cx="6400800" cy="365125"/>
          </a:xfrm>
        </p:spPr>
        <p:txBody>
          <a:bodyPr/>
          <a:lstStyle/>
          <a:p>
            <a:endParaRPr lang="en-GB"/>
          </a:p>
        </p:txBody>
      </p:sp>
      <p:sp>
        <p:nvSpPr>
          <p:cNvPr id="6" name="Slide Number Placeholder 5"/>
          <p:cNvSpPr>
            <a:spLocks noGrp="1"/>
          </p:cNvSpPr>
          <p:nvPr>
            <p:ph type="sldNum" sz="quarter" idx="12"/>
          </p:nvPr>
        </p:nvSpPr>
        <p:spPr>
          <a:xfrm>
            <a:off x="8077200" y="1430866"/>
            <a:ext cx="2743200" cy="365125"/>
          </a:xfrm>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3344094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A184832-B012-4AB4-B876-4FE9E569A900}" type="datetimeFigureOut">
              <a:rPr lang="en-GB" smtClean="0"/>
              <a:t>30/06/2019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1737321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AA184832-B012-4AB4-B876-4FE9E569A900}" type="datetimeFigureOut">
              <a:rPr lang="en-GB" smtClean="0"/>
              <a:t>30/06/2019</a:t>
            </a:fld>
            <a:endParaRPr lang="en-GB"/>
          </a:p>
        </p:txBody>
      </p:sp>
      <p:sp>
        <p:nvSpPr>
          <p:cNvPr id="6" name="Footer Placeholder 5"/>
          <p:cNvSpPr>
            <a:spLocks noGrp="1"/>
          </p:cNvSpPr>
          <p:nvPr>
            <p:ph type="ftr" sz="quarter" idx="11"/>
          </p:nvPr>
        </p:nvSpPr>
        <p:spPr>
          <a:xfrm>
            <a:off x="685800" y="379941"/>
            <a:ext cx="6991492" cy="365125"/>
          </a:xfrm>
        </p:spPr>
        <p:txBody>
          <a:bodyPr/>
          <a:lstStyle/>
          <a:p>
            <a:endParaRPr lang="en-GB"/>
          </a:p>
        </p:txBody>
      </p:sp>
      <p:sp>
        <p:nvSpPr>
          <p:cNvPr id="7" name="Slide Number Placeholder 6"/>
          <p:cNvSpPr>
            <a:spLocks noGrp="1"/>
          </p:cNvSpPr>
          <p:nvPr>
            <p:ph type="sldNum" sz="quarter" idx="12"/>
          </p:nvPr>
        </p:nvSpPr>
        <p:spPr>
          <a:xfrm>
            <a:off x="10862452" y="381000"/>
            <a:ext cx="643748" cy="365125"/>
          </a:xfrm>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4077428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AA184832-B012-4AB4-B876-4FE9E569A900}" type="datetimeFigureOut">
              <a:rPr lang="en-GB" smtClean="0"/>
              <a:t>30/06/2019</a:t>
            </a:fld>
            <a:endParaRPr lang="en-GB"/>
          </a:p>
        </p:txBody>
      </p:sp>
      <p:sp>
        <p:nvSpPr>
          <p:cNvPr id="6" name="Footer Placeholder 5"/>
          <p:cNvSpPr>
            <a:spLocks noGrp="1"/>
          </p:cNvSpPr>
          <p:nvPr>
            <p:ph type="ftr" sz="quarter" idx="11"/>
          </p:nvPr>
        </p:nvSpPr>
        <p:spPr>
          <a:xfrm>
            <a:off x="685800" y="379941"/>
            <a:ext cx="6991492" cy="365125"/>
          </a:xfrm>
        </p:spPr>
        <p:txBody>
          <a:bodyPr/>
          <a:lstStyle/>
          <a:p>
            <a:endParaRPr lang="en-GB"/>
          </a:p>
        </p:txBody>
      </p:sp>
      <p:sp>
        <p:nvSpPr>
          <p:cNvPr id="7" name="Slide Number Placeholder 6"/>
          <p:cNvSpPr>
            <a:spLocks noGrp="1"/>
          </p:cNvSpPr>
          <p:nvPr>
            <p:ph type="sldNum" sz="quarter" idx="12"/>
          </p:nvPr>
        </p:nvSpPr>
        <p:spPr>
          <a:xfrm>
            <a:off x="10862452" y="381000"/>
            <a:ext cx="643748" cy="365125"/>
          </a:xfrm>
        </p:spPr>
        <p:txBody>
          <a:bodyPr/>
          <a:lstStyle/>
          <a:p>
            <a:fld id="{494A5E1F-4F2C-4F1D-A2F6-9B99E4E7AB6B}" type="slidenum">
              <a:rPr lang="en-GB" smtClean="0"/>
              <a:t>‹#›</a:t>
            </a:fld>
            <a:endParaRPr lang="en-GB"/>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058492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AA184832-B012-4AB4-B876-4FE9E569A900}" type="datetimeFigureOut">
              <a:rPr lang="en-GB" smtClean="0"/>
              <a:t>30/06/2019</a:t>
            </a:fld>
            <a:endParaRPr lang="en-GB"/>
          </a:p>
        </p:txBody>
      </p:sp>
      <p:sp>
        <p:nvSpPr>
          <p:cNvPr id="6" name="Footer Placeholder 5"/>
          <p:cNvSpPr>
            <a:spLocks noGrp="1"/>
          </p:cNvSpPr>
          <p:nvPr>
            <p:ph type="ftr" sz="quarter" idx="11"/>
          </p:nvPr>
        </p:nvSpPr>
        <p:spPr>
          <a:xfrm>
            <a:off x="685800" y="378883"/>
            <a:ext cx="6991492" cy="365125"/>
          </a:xfrm>
        </p:spPr>
        <p:txBody>
          <a:bodyPr/>
          <a:lstStyle/>
          <a:p>
            <a:endParaRPr lang="en-GB"/>
          </a:p>
        </p:txBody>
      </p:sp>
      <p:sp>
        <p:nvSpPr>
          <p:cNvPr id="7" name="Slide Number Placeholder 6"/>
          <p:cNvSpPr>
            <a:spLocks noGrp="1"/>
          </p:cNvSpPr>
          <p:nvPr>
            <p:ph type="sldNum" sz="quarter" idx="12"/>
          </p:nvPr>
        </p:nvSpPr>
        <p:spPr>
          <a:xfrm>
            <a:off x="10862452" y="381000"/>
            <a:ext cx="643748" cy="365125"/>
          </a:xfrm>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39254125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AA184832-B012-4AB4-B876-4FE9E569A900}" type="datetimeFigureOut">
              <a:rPr lang="en-GB" smtClean="0"/>
              <a:t>30/06/2019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2610085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AA184832-B012-4AB4-B876-4FE9E569A900}" type="datetimeFigureOut">
              <a:rPr lang="en-GB" smtClean="0"/>
              <a:t>30/06/2019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32054597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184832-B012-4AB4-B876-4FE9E569A900}" type="datetimeFigureOut">
              <a:rPr lang="en-GB" smtClean="0"/>
              <a:t>30/06/2019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40548052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AA184832-B012-4AB4-B876-4FE9E569A900}" type="datetimeFigureOut">
              <a:rPr lang="en-GB" smtClean="0"/>
              <a:t>30/06/2019</a:t>
            </a:fld>
            <a:endParaRPr lang="en-GB"/>
          </a:p>
        </p:txBody>
      </p:sp>
      <p:sp>
        <p:nvSpPr>
          <p:cNvPr id="5" name="Footer Placeholder 4"/>
          <p:cNvSpPr>
            <a:spLocks noGrp="1"/>
          </p:cNvSpPr>
          <p:nvPr>
            <p:ph type="ftr" sz="quarter" idx="11"/>
          </p:nvPr>
        </p:nvSpPr>
        <p:spPr>
          <a:xfrm>
            <a:off x="685800" y="381000"/>
            <a:ext cx="6991492" cy="365125"/>
          </a:xfrm>
        </p:spPr>
        <p:txBody>
          <a:bodyPr/>
          <a:lstStyle/>
          <a:p>
            <a:endParaRPr lang="en-GB"/>
          </a:p>
        </p:txBody>
      </p:sp>
      <p:sp>
        <p:nvSpPr>
          <p:cNvPr id="6" name="Slide Number Placeholder 5"/>
          <p:cNvSpPr>
            <a:spLocks noGrp="1"/>
          </p:cNvSpPr>
          <p:nvPr>
            <p:ph type="sldNum" sz="quarter" idx="12"/>
          </p:nvPr>
        </p:nvSpPr>
        <p:spPr>
          <a:xfrm>
            <a:off x="10862452" y="381000"/>
            <a:ext cx="643748" cy="365125"/>
          </a:xfrm>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3972526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184832-B012-4AB4-B876-4FE9E569A900}" type="datetimeFigureOut">
              <a:rPr lang="en-GB" smtClean="0"/>
              <a:t>30/06/2019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547845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AA184832-B012-4AB4-B876-4FE9E569A900}" type="datetimeFigureOut">
              <a:rPr lang="en-GB" smtClean="0"/>
              <a:t>30/06/2019</a:t>
            </a:fld>
            <a:endParaRPr lang="en-GB"/>
          </a:p>
        </p:txBody>
      </p:sp>
      <p:sp>
        <p:nvSpPr>
          <p:cNvPr id="5" name="Footer Placeholder 4"/>
          <p:cNvSpPr>
            <a:spLocks noGrp="1"/>
          </p:cNvSpPr>
          <p:nvPr>
            <p:ph type="ftr" sz="quarter" idx="11"/>
          </p:nvPr>
        </p:nvSpPr>
        <p:spPr>
          <a:xfrm>
            <a:off x="685800" y="381001"/>
            <a:ext cx="6991492" cy="364065"/>
          </a:xfrm>
        </p:spPr>
        <p:txBody>
          <a:bodyPr/>
          <a:lstStyle/>
          <a:p>
            <a:endParaRPr lang="en-GB"/>
          </a:p>
        </p:txBody>
      </p:sp>
      <p:sp>
        <p:nvSpPr>
          <p:cNvPr id="6" name="Slide Number Placeholder 5"/>
          <p:cNvSpPr>
            <a:spLocks noGrp="1"/>
          </p:cNvSpPr>
          <p:nvPr>
            <p:ph type="sldNum" sz="quarter" idx="12"/>
          </p:nvPr>
        </p:nvSpPr>
        <p:spPr>
          <a:xfrm>
            <a:off x="10862452" y="381000"/>
            <a:ext cx="643748" cy="365125"/>
          </a:xfrm>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412660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184832-B012-4AB4-B876-4FE9E569A900}" type="datetimeFigureOut">
              <a:rPr lang="en-GB" smtClean="0"/>
              <a:t>30/06/2019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1399140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184832-B012-4AB4-B876-4FE9E569A900}" type="datetimeFigureOut">
              <a:rPr lang="en-GB" smtClean="0"/>
              <a:t>30/06/2019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1213101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184832-B012-4AB4-B876-4FE9E569A900}" type="datetimeFigureOut">
              <a:rPr lang="en-GB" smtClean="0"/>
              <a:t>30/06/2019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3677032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184832-B012-4AB4-B876-4FE9E569A900}" type="datetimeFigureOut">
              <a:rPr lang="en-GB" smtClean="0"/>
              <a:t>30/06/2019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1855267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A184832-B012-4AB4-B876-4FE9E569A900}" type="datetimeFigureOut">
              <a:rPr lang="en-GB" smtClean="0"/>
              <a:t>30/06/2019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1282691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A184832-B012-4AB4-B876-4FE9E569A900}" type="datetimeFigureOut">
              <a:rPr lang="en-GB" smtClean="0"/>
              <a:t>30/06/2019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1966752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A184832-B012-4AB4-B876-4FE9E569A900}" type="datetimeFigureOut">
              <a:rPr lang="en-GB" smtClean="0"/>
              <a:t>30/06/2019</a:t>
            </a:fld>
            <a:endParaRPr lang="en-GB"/>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94A5E1F-4F2C-4F1D-A2F6-9B99E4E7AB6B}" type="slidenum">
              <a:rPr lang="en-GB" smtClean="0"/>
              <a:t>‹#›</a:t>
            </a:fld>
            <a:endParaRPr lang="en-GB"/>
          </a:p>
        </p:txBody>
      </p:sp>
    </p:spTree>
    <p:extLst>
      <p:ext uri="{BB962C8B-B14F-4D97-AF65-F5344CB8AC3E}">
        <p14:creationId xmlns:p14="http://schemas.microsoft.com/office/powerpoint/2010/main" val="69672905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4401671" y="170656"/>
            <a:ext cx="7648089" cy="743744"/>
          </a:xfrm>
          <a:prstGeom prst="rect">
            <a:avLst/>
          </a:prstGeom>
        </p:spPr>
        <p:txBody>
          <a:bodyPr vert="horz" lIns="91440" tIns="45720" rIns="91440" bIns="45720" rtlCol="0" anchor="t">
            <a:normAutofit fontScale="75000" lnSpcReduction="200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8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Signs, Blunders and Hard Words</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w="19050">
                  <a:solidFill>
                    <a:prstClr val="black"/>
                  </a:solidFill>
                </a:ln>
                <a:solidFill>
                  <a:srgbClr val="FFFF00"/>
                </a:solidFill>
                <a:effectLst>
                  <a:outerShdw blurRad="38100" dist="38100" dir="2700000" algn="tl">
                    <a:srgbClr val="000000">
                      <a:alpha val="43137"/>
                    </a:srgbClr>
                  </a:outerShdw>
                </a:effectLst>
                <a:uLnTx/>
                <a:uFillTx/>
                <a:latin typeface="Century Gothic" panose="020B0502020202020204"/>
                <a:ea typeface="+mj-ea"/>
                <a:cs typeface="+mj-cs"/>
              </a:rPr>
              <a:t>Ezekiel 12</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Tree>
    <p:extLst>
      <p:ext uri="{BB962C8B-B14F-4D97-AF65-F5344CB8AC3E}">
        <p14:creationId xmlns:p14="http://schemas.microsoft.com/office/powerpoint/2010/main" val="1784455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4401671" y="170656"/>
            <a:ext cx="7648089" cy="743744"/>
          </a:xfrm>
          <a:prstGeom prst="rect">
            <a:avLst/>
          </a:prstGeom>
        </p:spPr>
        <p:txBody>
          <a:bodyPr vert="horz" lIns="91440" tIns="45720" rIns="91440" bIns="45720" rtlCol="0" anchor="t">
            <a:normAutofit fontScale="75000" lnSpcReduction="200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8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Signs, Blunders and Hard Words</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w="19050">
                  <a:solidFill>
                    <a:prstClr val="black"/>
                  </a:solidFill>
                </a:ln>
                <a:solidFill>
                  <a:srgbClr val="FFFF00"/>
                </a:solidFill>
                <a:effectLst>
                  <a:outerShdw blurRad="38100" dist="38100" dir="2700000" algn="tl">
                    <a:srgbClr val="000000">
                      <a:alpha val="43137"/>
                    </a:srgbClr>
                  </a:outerShdw>
                </a:effectLst>
                <a:uLnTx/>
                <a:uFillTx/>
                <a:latin typeface="Century Gothic" panose="020B0502020202020204"/>
                <a:ea typeface="+mj-ea"/>
                <a:cs typeface="+mj-cs"/>
              </a:rPr>
              <a:t>Ezekiel 12</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4" name="TextBox 3">
            <a:extLst>
              <a:ext uri="{FF2B5EF4-FFF2-40B4-BE49-F238E27FC236}">
                <a16:creationId xmlns:a16="http://schemas.microsoft.com/office/drawing/2014/main" id="{7E14E3C6-A6A8-4F03-80E6-65CD39E63A8B}"/>
              </a:ext>
            </a:extLst>
          </p:cNvPr>
          <p:cNvSpPr txBox="1"/>
          <p:nvPr/>
        </p:nvSpPr>
        <p:spPr>
          <a:xfrm>
            <a:off x="363557" y="1266940"/>
            <a:ext cx="10737773" cy="646331"/>
          </a:xfrm>
          <a:prstGeom prst="rect">
            <a:avLst/>
          </a:prstGeom>
          <a:noFill/>
        </p:spPr>
        <p:txBody>
          <a:bodyPr wrap="square" rtlCol="0">
            <a:spAutoFit/>
          </a:bodyPr>
          <a:lstStyle/>
          <a:p>
            <a:pPr marL="715963" indent="-715963"/>
            <a:r>
              <a:rPr lang="en-US"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  Hard truths for the optimist vv. 3-7</a:t>
            </a:r>
            <a:endParaRPr lang="en-GB"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2" name="TextBox 1">
            <a:extLst>
              <a:ext uri="{FF2B5EF4-FFF2-40B4-BE49-F238E27FC236}">
                <a16:creationId xmlns:a16="http://schemas.microsoft.com/office/drawing/2014/main" id="{E2FBE5E2-3EEC-4FA9-A6E1-ADC3047E8B84}"/>
              </a:ext>
            </a:extLst>
          </p:cNvPr>
          <p:cNvSpPr txBox="1"/>
          <p:nvPr/>
        </p:nvSpPr>
        <p:spPr>
          <a:xfrm>
            <a:off x="1068636" y="2126255"/>
            <a:ext cx="6499952" cy="1631216"/>
          </a:xfrm>
          <a:prstGeom prst="rect">
            <a:avLst/>
          </a:prstGeom>
          <a:noFill/>
        </p:spPr>
        <p:txBody>
          <a:bodyPr wrap="square" rtlCol="0">
            <a:spAutoFit/>
          </a:bodyPr>
          <a:lstStyle/>
          <a:p>
            <a:pPr marL="363538" indent="-363538">
              <a:buFont typeface="Arial" panose="020B0604020202020204" pitchFamily="34" charset="0"/>
              <a:buChar char="•"/>
            </a:pPr>
            <a:r>
              <a:rPr lang="en-US" sz="2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Ezekiel’s preparations</a:t>
            </a:r>
          </a:p>
          <a:p>
            <a:pPr marL="363538" indent="-363538">
              <a:buFont typeface="Arial" panose="020B0604020202020204" pitchFamily="34" charset="0"/>
              <a:buChar char="•"/>
            </a:pPr>
            <a:r>
              <a:rPr lang="en-US" sz="2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“as they watched” v.3</a:t>
            </a:r>
          </a:p>
          <a:p>
            <a:pPr marL="363538" indent="-363538">
              <a:buFont typeface="Arial" panose="020B0604020202020204" pitchFamily="34" charset="0"/>
              <a:buChar char="•"/>
            </a:pPr>
            <a:r>
              <a:rPr lang="en-US" sz="2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Survival pack</a:t>
            </a:r>
          </a:p>
          <a:p>
            <a:pPr marL="363538" indent="-363538">
              <a:buFont typeface="Arial" panose="020B0604020202020204" pitchFamily="34" charset="0"/>
              <a:buChar char="•"/>
            </a:pPr>
            <a:r>
              <a:rPr lang="en-US" sz="28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Evening excavations</a:t>
            </a:r>
            <a:endParaRPr lang="en-GB" sz="28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0704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1000"/>
                                        <p:tgtEl>
                                          <p:spTgt spid="2">
                                            <p:txEl>
                                              <p:pRg st="3" end="3"/>
                                            </p:txEl>
                                          </p:spTgt>
                                        </p:tgtEl>
                                      </p:cBhvr>
                                    </p:animEffect>
                                    <p:anim calcmode="lin" valueType="num">
                                      <p:cBhvr>
                                        <p:cTn id="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4401671" y="170656"/>
            <a:ext cx="7648089" cy="743744"/>
          </a:xfrm>
          <a:prstGeom prst="rect">
            <a:avLst/>
          </a:prstGeom>
        </p:spPr>
        <p:txBody>
          <a:bodyPr vert="horz" lIns="91440" tIns="45720" rIns="91440" bIns="45720" rtlCol="0" anchor="t">
            <a:normAutofit fontScale="75000" lnSpcReduction="200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8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Signs, Blunders and Hard Words</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w="19050">
                  <a:solidFill>
                    <a:prstClr val="black"/>
                  </a:solidFill>
                </a:ln>
                <a:solidFill>
                  <a:srgbClr val="FFFF00"/>
                </a:solidFill>
                <a:effectLst>
                  <a:outerShdw blurRad="38100" dist="38100" dir="2700000" algn="tl">
                    <a:srgbClr val="000000">
                      <a:alpha val="43137"/>
                    </a:srgbClr>
                  </a:outerShdw>
                </a:effectLst>
                <a:uLnTx/>
                <a:uFillTx/>
                <a:latin typeface="Century Gothic" panose="020B0502020202020204"/>
                <a:ea typeface="+mj-ea"/>
                <a:cs typeface="+mj-cs"/>
              </a:rPr>
              <a:t>Ezekiel 12</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4" name="TextBox 3">
            <a:extLst>
              <a:ext uri="{FF2B5EF4-FFF2-40B4-BE49-F238E27FC236}">
                <a16:creationId xmlns:a16="http://schemas.microsoft.com/office/drawing/2014/main" id="{7E14E3C6-A6A8-4F03-80E6-65CD39E63A8B}"/>
              </a:ext>
            </a:extLst>
          </p:cNvPr>
          <p:cNvSpPr txBox="1"/>
          <p:nvPr/>
        </p:nvSpPr>
        <p:spPr>
          <a:xfrm>
            <a:off x="363557" y="1266940"/>
            <a:ext cx="10737773" cy="646331"/>
          </a:xfrm>
          <a:prstGeom prst="rect">
            <a:avLst/>
          </a:prstGeom>
          <a:noFill/>
        </p:spPr>
        <p:txBody>
          <a:bodyPr wrap="square" rtlCol="0">
            <a:spAutoFit/>
          </a:bodyPr>
          <a:lstStyle/>
          <a:p>
            <a:pPr marL="715963" indent="-715963"/>
            <a:r>
              <a:rPr lang="en-US"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  Hard truths for the optimist vv. 3-7</a:t>
            </a:r>
            <a:endParaRPr lang="en-GB"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2" name="TextBox 1">
            <a:extLst>
              <a:ext uri="{FF2B5EF4-FFF2-40B4-BE49-F238E27FC236}">
                <a16:creationId xmlns:a16="http://schemas.microsoft.com/office/drawing/2014/main" id="{E2FBE5E2-3EEC-4FA9-A6E1-ADC3047E8B84}"/>
              </a:ext>
            </a:extLst>
          </p:cNvPr>
          <p:cNvSpPr txBox="1"/>
          <p:nvPr/>
        </p:nvSpPr>
        <p:spPr>
          <a:xfrm>
            <a:off x="1068636" y="2126255"/>
            <a:ext cx="6499952" cy="2000548"/>
          </a:xfrm>
          <a:prstGeom prst="rect">
            <a:avLst/>
          </a:prstGeom>
          <a:noFill/>
        </p:spPr>
        <p:txBody>
          <a:bodyPr wrap="square" rtlCol="0">
            <a:spAutoFit/>
          </a:bodyPr>
          <a:lstStyle/>
          <a:p>
            <a:pPr marL="363538" indent="-363538">
              <a:buFont typeface="Arial" panose="020B0604020202020204" pitchFamily="34" charset="0"/>
              <a:buChar char="•"/>
            </a:pPr>
            <a:r>
              <a:rPr lang="en-US" sz="2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Ezekiel’s preparations</a:t>
            </a:r>
          </a:p>
          <a:p>
            <a:pPr marL="363538" indent="-363538">
              <a:buFont typeface="Arial" panose="020B0604020202020204" pitchFamily="34" charset="0"/>
              <a:buChar char="•"/>
            </a:pPr>
            <a:r>
              <a:rPr lang="en-US" sz="2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“as they watched” v.3</a:t>
            </a:r>
          </a:p>
          <a:p>
            <a:pPr marL="363538" indent="-363538">
              <a:buFont typeface="Arial" panose="020B0604020202020204" pitchFamily="34" charset="0"/>
              <a:buChar char="•"/>
            </a:pPr>
            <a:r>
              <a:rPr lang="en-US" sz="2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Survival pack</a:t>
            </a:r>
          </a:p>
          <a:p>
            <a:pPr marL="363538" indent="-363538">
              <a:buFont typeface="Arial" panose="020B0604020202020204" pitchFamily="34" charset="0"/>
              <a:buChar char="•"/>
            </a:pPr>
            <a:r>
              <a:rPr lang="en-US" sz="2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Evening excavations</a:t>
            </a:r>
          </a:p>
          <a:p>
            <a:pPr marL="363538" indent="-363538">
              <a:buFont typeface="Arial" panose="020B0604020202020204" pitchFamily="34" charset="0"/>
              <a:buChar char="•"/>
            </a:pPr>
            <a:r>
              <a:rPr lang="en-US" sz="28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People’s perplexity</a:t>
            </a:r>
            <a:endParaRPr lang="en-GB" sz="28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69132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1000"/>
                                        <p:tgtEl>
                                          <p:spTgt spid="2">
                                            <p:txEl>
                                              <p:pRg st="4" end="4"/>
                                            </p:txEl>
                                          </p:spTgt>
                                        </p:tgtEl>
                                      </p:cBhvr>
                                    </p:animEffect>
                                    <p:anim calcmode="lin" valueType="num">
                                      <p:cBhvr>
                                        <p:cTn id="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4401671" y="170656"/>
            <a:ext cx="7648089" cy="743744"/>
          </a:xfrm>
          <a:prstGeom prst="rect">
            <a:avLst/>
          </a:prstGeom>
        </p:spPr>
        <p:txBody>
          <a:bodyPr vert="horz" lIns="91440" tIns="45720" rIns="91440" bIns="45720" rtlCol="0" anchor="t">
            <a:normAutofit fontScale="75000" lnSpcReduction="200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8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Signs, Blunders and Hard Words</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w="19050">
                  <a:solidFill>
                    <a:prstClr val="black"/>
                  </a:solidFill>
                </a:ln>
                <a:solidFill>
                  <a:srgbClr val="FFFF00"/>
                </a:solidFill>
                <a:effectLst>
                  <a:outerShdw blurRad="38100" dist="38100" dir="2700000" algn="tl">
                    <a:srgbClr val="000000">
                      <a:alpha val="43137"/>
                    </a:srgbClr>
                  </a:outerShdw>
                </a:effectLst>
                <a:uLnTx/>
                <a:uFillTx/>
                <a:latin typeface="Century Gothic" panose="020B0502020202020204"/>
                <a:ea typeface="+mj-ea"/>
                <a:cs typeface="+mj-cs"/>
              </a:rPr>
              <a:t>Ezekiel 12</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4" name="TextBox 3">
            <a:extLst>
              <a:ext uri="{FF2B5EF4-FFF2-40B4-BE49-F238E27FC236}">
                <a16:creationId xmlns:a16="http://schemas.microsoft.com/office/drawing/2014/main" id="{7E14E3C6-A6A8-4F03-80E6-65CD39E63A8B}"/>
              </a:ext>
            </a:extLst>
          </p:cNvPr>
          <p:cNvSpPr txBox="1"/>
          <p:nvPr/>
        </p:nvSpPr>
        <p:spPr>
          <a:xfrm>
            <a:off x="363557" y="1266940"/>
            <a:ext cx="10737773" cy="646331"/>
          </a:xfrm>
          <a:prstGeom prst="rect">
            <a:avLst/>
          </a:prstGeom>
          <a:noFill/>
        </p:spPr>
        <p:txBody>
          <a:bodyPr wrap="square" rtlCol="0">
            <a:spAutoFit/>
          </a:bodyPr>
          <a:lstStyle/>
          <a:p>
            <a:pPr marL="715963" indent="-715963"/>
            <a:r>
              <a:rPr lang="en-US"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  Hard truths for the optimist vv. 3-7</a:t>
            </a:r>
            <a:endParaRPr lang="en-GB"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2" name="TextBox 1">
            <a:extLst>
              <a:ext uri="{FF2B5EF4-FFF2-40B4-BE49-F238E27FC236}">
                <a16:creationId xmlns:a16="http://schemas.microsoft.com/office/drawing/2014/main" id="{E2FBE5E2-3EEC-4FA9-A6E1-ADC3047E8B84}"/>
              </a:ext>
            </a:extLst>
          </p:cNvPr>
          <p:cNvSpPr txBox="1"/>
          <p:nvPr/>
        </p:nvSpPr>
        <p:spPr>
          <a:xfrm>
            <a:off x="1068636" y="2126255"/>
            <a:ext cx="6499952" cy="2369880"/>
          </a:xfrm>
          <a:prstGeom prst="rect">
            <a:avLst/>
          </a:prstGeom>
          <a:noFill/>
        </p:spPr>
        <p:txBody>
          <a:bodyPr wrap="square" rtlCol="0">
            <a:spAutoFit/>
          </a:bodyPr>
          <a:lstStyle/>
          <a:p>
            <a:pPr marL="363538" indent="-363538">
              <a:buFont typeface="Arial" panose="020B0604020202020204" pitchFamily="34" charset="0"/>
              <a:buChar char="•"/>
            </a:pPr>
            <a:r>
              <a:rPr lang="en-US" sz="2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Ezekiel’s preparations</a:t>
            </a:r>
          </a:p>
          <a:p>
            <a:pPr marL="363538" indent="-363538">
              <a:buFont typeface="Arial" panose="020B0604020202020204" pitchFamily="34" charset="0"/>
              <a:buChar char="•"/>
            </a:pPr>
            <a:r>
              <a:rPr lang="en-US" sz="2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“as they watched” v.3</a:t>
            </a:r>
          </a:p>
          <a:p>
            <a:pPr marL="363538" indent="-363538">
              <a:buFont typeface="Arial" panose="020B0604020202020204" pitchFamily="34" charset="0"/>
              <a:buChar char="•"/>
            </a:pPr>
            <a:r>
              <a:rPr lang="en-US" sz="2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Survival pack</a:t>
            </a:r>
          </a:p>
          <a:p>
            <a:pPr marL="363538" indent="-363538">
              <a:buFont typeface="Arial" panose="020B0604020202020204" pitchFamily="34" charset="0"/>
              <a:buChar char="•"/>
            </a:pPr>
            <a:r>
              <a:rPr lang="en-US" sz="2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Evening excavations</a:t>
            </a:r>
          </a:p>
          <a:p>
            <a:pPr marL="363538" indent="-363538">
              <a:buFont typeface="Arial" panose="020B0604020202020204" pitchFamily="34" charset="0"/>
              <a:buChar char="•"/>
            </a:pPr>
            <a:r>
              <a:rPr lang="en-US" sz="2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People’s perplexity</a:t>
            </a:r>
          </a:p>
          <a:p>
            <a:pPr marL="363538" indent="-363538">
              <a:buFont typeface="Arial" panose="020B0604020202020204" pitchFamily="34" charset="0"/>
              <a:buChar char="•"/>
            </a:pPr>
            <a:r>
              <a:rPr lang="en-US" sz="28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God is serious</a:t>
            </a:r>
            <a:endParaRPr lang="en-GB" sz="28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80814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1000"/>
                                        <p:tgtEl>
                                          <p:spTgt spid="2">
                                            <p:txEl>
                                              <p:pRg st="5" end="5"/>
                                            </p:txEl>
                                          </p:spTgt>
                                        </p:tgtEl>
                                      </p:cBhvr>
                                    </p:animEffect>
                                    <p:anim calcmode="lin" valueType="num">
                                      <p:cBhvr>
                                        <p:cTn id="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4401671" y="170656"/>
            <a:ext cx="7648089" cy="743744"/>
          </a:xfrm>
          <a:prstGeom prst="rect">
            <a:avLst/>
          </a:prstGeom>
        </p:spPr>
        <p:txBody>
          <a:bodyPr vert="horz" lIns="91440" tIns="45720" rIns="91440" bIns="45720" rtlCol="0" anchor="t">
            <a:normAutofit fontScale="75000" lnSpcReduction="200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8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Signs, Blunders and Hard Words</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w="19050">
                  <a:solidFill>
                    <a:prstClr val="black"/>
                  </a:solidFill>
                </a:ln>
                <a:solidFill>
                  <a:srgbClr val="FFFF00"/>
                </a:solidFill>
                <a:effectLst>
                  <a:outerShdw blurRad="38100" dist="38100" dir="2700000" algn="tl">
                    <a:srgbClr val="000000">
                      <a:alpha val="43137"/>
                    </a:srgbClr>
                  </a:outerShdw>
                </a:effectLst>
                <a:uLnTx/>
                <a:uFillTx/>
                <a:latin typeface="Century Gothic" panose="020B0502020202020204"/>
                <a:ea typeface="+mj-ea"/>
                <a:cs typeface="+mj-cs"/>
              </a:rPr>
              <a:t>Ezekiel 12</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4" name="TextBox 3">
            <a:extLst>
              <a:ext uri="{FF2B5EF4-FFF2-40B4-BE49-F238E27FC236}">
                <a16:creationId xmlns:a16="http://schemas.microsoft.com/office/drawing/2014/main" id="{7E14E3C6-A6A8-4F03-80E6-65CD39E63A8B}"/>
              </a:ext>
            </a:extLst>
          </p:cNvPr>
          <p:cNvSpPr txBox="1"/>
          <p:nvPr/>
        </p:nvSpPr>
        <p:spPr>
          <a:xfrm>
            <a:off x="363557" y="1266940"/>
            <a:ext cx="10737773" cy="1138773"/>
          </a:xfrm>
          <a:prstGeom prst="rect">
            <a:avLst/>
          </a:prstGeom>
          <a:noFill/>
        </p:spPr>
        <p:txBody>
          <a:bodyPr wrap="square" rtlCol="0">
            <a:spAutoFit/>
          </a:bodyPr>
          <a:lstStyle/>
          <a:p>
            <a:pPr marL="715963" indent="-715963">
              <a:buAutoNum type="arabicPeriod"/>
            </a:pPr>
            <a:r>
              <a:rPr lang="en-US" sz="32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truths for the optimist vv. 3-7</a:t>
            </a:r>
          </a:p>
          <a:p>
            <a:pPr marL="715963" indent="-715963">
              <a:buAutoNum type="arabicPeriod"/>
            </a:pPr>
            <a:r>
              <a:rPr lang="en-US"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truths about their ruler vv.10-16</a:t>
            </a:r>
            <a:endParaRPr lang="en-GB"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46250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4401671" y="170656"/>
            <a:ext cx="7648089" cy="743744"/>
          </a:xfrm>
          <a:prstGeom prst="rect">
            <a:avLst/>
          </a:prstGeom>
        </p:spPr>
        <p:txBody>
          <a:bodyPr vert="horz" lIns="91440" tIns="45720" rIns="91440" bIns="45720" rtlCol="0" anchor="t">
            <a:normAutofit fontScale="75000" lnSpcReduction="200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8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Signs, Blunders and Hard Words</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w="19050">
                  <a:solidFill>
                    <a:prstClr val="black"/>
                  </a:solidFill>
                </a:ln>
                <a:solidFill>
                  <a:srgbClr val="FFFF00"/>
                </a:solidFill>
                <a:effectLst>
                  <a:outerShdw blurRad="38100" dist="38100" dir="2700000" algn="tl">
                    <a:srgbClr val="000000">
                      <a:alpha val="43137"/>
                    </a:srgbClr>
                  </a:outerShdw>
                </a:effectLst>
                <a:uLnTx/>
                <a:uFillTx/>
                <a:latin typeface="Century Gothic" panose="020B0502020202020204"/>
                <a:ea typeface="+mj-ea"/>
                <a:cs typeface="+mj-cs"/>
              </a:rPr>
              <a:t>Ezekiel 12</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4" name="TextBox 3">
            <a:extLst>
              <a:ext uri="{FF2B5EF4-FFF2-40B4-BE49-F238E27FC236}">
                <a16:creationId xmlns:a16="http://schemas.microsoft.com/office/drawing/2014/main" id="{7E14E3C6-A6A8-4F03-80E6-65CD39E63A8B}"/>
              </a:ext>
            </a:extLst>
          </p:cNvPr>
          <p:cNvSpPr txBox="1"/>
          <p:nvPr/>
        </p:nvSpPr>
        <p:spPr>
          <a:xfrm>
            <a:off x="363557" y="1266940"/>
            <a:ext cx="10737773" cy="1138773"/>
          </a:xfrm>
          <a:prstGeom prst="rect">
            <a:avLst/>
          </a:prstGeom>
          <a:noFill/>
        </p:spPr>
        <p:txBody>
          <a:bodyPr wrap="square" rtlCol="0">
            <a:spAutoFit/>
          </a:bodyPr>
          <a:lstStyle/>
          <a:p>
            <a:pPr marL="715963" indent="-715963">
              <a:buAutoNum type="arabicPeriod"/>
            </a:pPr>
            <a:r>
              <a:rPr lang="en-US" sz="32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truths for the optimist vv. 3-7</a:t>
            </a:r>
          </a:p>
          <a:p>
            <a:pPr marL="715963" indent="-715963">
              <a:buAutoNum type="arabicPeriod"/>
            </a:pPr>
            <a:r>
              <a:rPr lang="en-US"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truths about their ruler vv.10-16</a:t>
            </a:r>
            <a:endParaRPr lang="en-GB"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2" name="TextBox 1">
            <a:extLst>
              <a:ext uri="{FF2B5EF4-FFF2-40B4-BE49-F238E27FC236}">
                <a16:creationId xmlns:a16="http://schemas.microsoft.com/office/drawing/2014/main" id="{7A37A366-E2AD-4E60-AFF1-F6C546BB7C26}"/>
              </a:ext>
            </a:extLst>
          </p:cNvPr>
          <p:cNvSpPr txBox="1"/>
          <p:nvPr/>
        </p:nvSpPr>
        <p:spPr>
          <a:xfrm>
            <a:off x="1255923" y="2666082"/>
            <a:ext cx="6246564" cy="523220"/>
          </a:xfrm>
          <a:prstGeom prst="rect">
            <a:avLst/>
          </a:prstGeom>
          <a:noFill/>
        </p:spPr>
        <p:txBody>
          <a:bodyPr wrap="square" rtlCol="0">
            <a:spAutoFit/>
          </a:bodyPr>
          <a:lstStyle/>
          <a:p>
            <a:pPr marL="715963" indent="-715963">
              <a:buFont typeface="Wingdings" panose="05000000000000000000" pitchFamily="2" charset="2"/>
              <a:buChar char="v"/>
            </a:pPr>
            <a:r>
              <a:rPr lang="en-US" sz="2800" dirty="0">
                <a:latin typeface="Tahoma" panose="020B0604030504040204" pitchFamily="34" charset="0"/>
                <a:ea typeface="Tahoma" panose="020B0604030504040204" pitchFamily="34" charset="0"/>
                <a:cs typeface="Tahoma" panose="020B0604030504040204" pitchFamily="34" charset="0"/>
              </a:rPr>
              <a:t>Zedekiah’s fate predicted</a:t>
            </a:r>
            <a:endParaRPr lang="en-GB"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61882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4401671" y="170656"/>
            <a:ext cx="7648089" cy="743744"/>
          </a:xfrm>
          <a:prstGeom prst="rect">
            <a:avLst/>
          </a:prstGeom>
        </p:spPr>
        <p:txBody>
          <a:bodyPr vert="horz" lIns="91440" tIns="45720" rIns="91440" bIns="45720" rtlCol="0" anchor="t">
            <a:normAutofit fontScale="75000" lnSpcReduction="200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8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Signs, Blunders and Hard Words</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w="19050">
                  <a:solidFill>
                    <a:prstClr val="black"/>
                  </a:solidFill>
                </a:ln>
                <a:solidFill>
                  <a:srgbClr val="FFFF00"/>
                </a:solidFill>
                <a:effectLst>
                  <a:outerShdw blurRad="38100" dist="38100" dir="2700000" algn="tl">
                    <a:srgbClr val="000000">
                      <a:alpha val="43137"/>
                    </a:srgbClr>
                  </a:outerShdw>
                </a:effectLst>
                <a:uLnTx/>
                <a:uFillTx/>
                <a:latin typeface="Century Gothic" panose="020B0502020202020204"/>
                <a:ea typeface="+mj-ea"/>
                <a:cs typeface="+mj-cs"/>
              </a:rPr>
              <a:t>Ezekiel 12</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4" name="TextBox 3">
            <a:extLst>
              <a:ext uri="{FF2B5EF4-FFF2-40B4-BE49-F238E27FC236}">
                <a16:creationId xmlns:a16="http://schemas.microsoft.com/office/drawing/2014/main" id="{7E14E3C6-A6A8-4F03-80E6-65CD39E63A8B}"/>
              </a:ext>
            </a:extLst>
          </p:cNvPr>
          <p:cNvSpPr txBox="1"/>
          <p:nvPr/>
        </p:nvSpPr>
        <p:spPr>
          <a:xfrm>
            <a:off x="363557" y="1266940"/>
            <a:ext cx="10737773" cy="1138773"/>
          </a:xfrm>
          <a:prstGeom prst="rect">
            <a:avLst/>
          </a:prstGeom>
          <a:noFill/>
        </p:spPr>
        <p:txBody>
          <a:bodyPr wrap="square" rtlCol="0">
            <a:spAutoFit/>
          </a:bodyPr>
          <a:lstStyle/>
          <a:p>
            <a:pPr marL="715963" indent="-715963">
              <a:buAutoNum type="arabicPeriod"/>
            </a:pPr>
            <a:r>
              <a:rPr lang="en-US" sz="32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truths for the optimist vv. 3-7</a:t>
            </a:r>
          </a:p>
          <a:p>
            <a:pPr marL="715963" indent="-715963">
              <a:buAutoNum type="arabicPeriod"/>
            </a:pPr>
            <a:r>
              <a:rPr lang="en-US"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truths about their ruler vv.10-16</a:t>
            </a:r>
            <a:endParaRPr lang="en-GB"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2" name="TextBox 1">
            <a:extLst>
              <a:ext uri="{FF2B5EF4-FFF2-40B4-BE49-F238E27FC236}">
                <a16:creationId xmlns:a16="http://schemas.microsoft.com/office/drawing/2014/main" id="{7A37A366-E2AD-4E60-AFF1-F6C546BB7C26}"/>
              </a:ext>
            </a:extLst>
          </p:cNvPr>
          <p:cNvSpPr txBox="1"/>
          <p:nvPr/>
        </p:nvSpPr>
        <p:spPr>
          <a:xfrm>
            <a:off x="1255923" y="2666082"/>
            <a:ext cx="8758410" cy="954107"/>
          </a:xfrm>
          <a:prstGeom prst="rect">
            <a:avLst/>
          </a:prstGeom>
          <a:noFill/>
        </p:spPr>
        <p:txBody>
          <a:bodyPr wrap="square" rtlCol="0">
            <a:spAutoFit/>
          </a:bodyPr>
          <a:lstStyle/>
          <a:p>
            <a:pPr marL="715963" indent="-715963">
              <a:buFont typeface="Wingdings" panose="05000000000000000000" pitchFamily="2" charset="2"/>
              <a:buChar char="v"/>
            </a:pPr>
            <a:r>
              <a:rPr lang="en-US" sz="2800" dirty="0">
                <a:latin typeface="Tahoma" panose="020B0604030504040204" pitchFamily="34" charset="0"/>
                <a:ea typeface="Tahoma" panose="020B0604030504040204" pitchFamily="34" charset="0"/>
                <a:cs typeface="Tahoma" panose="020B0604030504040204" pitchFamily="34" charset="0"/>
              </a:rPr>
              <a:t>Zedekiah’s fate predicted</a:t>
            </a:r>
          </a:p>
          <a:p>
            <a:pPr marL="715963" indent="-715963">
              <a:buFont typeface="Wingdings" panose="05000000000000000000" pitchFamily="2" charset="2"/>
              <a:buChar char="v"/>
            </a:pPr>
            <a:r>
              <a:rPr lang="en-US" sz="2800" dirty="0">
                <a:latin typeface="Tahoma" panose="020B0604030504040204" pitchFamily="34" charset="0"/>
                <a:ea typeface="Tahoma" panose="020B0604030504040204" pitchFamily="34" charset="0"/>
                <a:cs typeface="Tahoma" panose="020B0604030504040204" pitchFamily="34" charset="0"/>
              </a:rPr>
              <a:t>Zedekiah’s fate accomplished (see 2 Kings 24)</a:t>
            </a:r>
            <a:endParaRPr lang="en-GB"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88051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4401671" y="170656"/>
            <a:ext cx="7648089" cy="743744"/>
          </a:xfrm>
          <a:prstGeom prst="rect">
            <a:avLst/>
          </a:prstGeom>
        </p:spPr>
        <p:txBody>
          <a:bodyPr vert="horz" lIns="91440" tIns="45720" rIns="91440" bIns="45720" rtlCol="0" anchor="t">
            <a:normAutofit fontScale="75000" lnSpcReduction="200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8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Signs, Blunders and Hard Words</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w="19050">
                  <a:solidFill>
                    <a:prstClr val="black"/>
                  </a:solidFill>
                </a:ln>
                <a:solidFill>
                  <a:srgbClr val="FFFF00"/>
                </a:solidFill>
                <a:effectLst>
                  <a:outerShdw blurRad="38100" dist="38100" dir="2700000" algn="tl">
                    <a:srgbClr val="000000">
                      <a:alpha val="43137"/>
                    </a:srgbClr>
                  </a:outerShdw>
                </a:effectLst>
                <a:uLnTx/>
                <a:uFillTx/>
                <a:latin typeface="Century Gothic" panose="020B0502020202020204"/>
                <a:ea typeface="+mj-ea"/>
                <a:cs typeface="+mj-cs"/>
              </a:rPr>
              <a:t>Ezekiel 12</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4" name="TextBox 3">
            <a:extLst>
              <a:ext uri="{FF2B5EF4-FFF2-40B4-BE49-F238E27FC236}">
                <a16:creationId xmlns:a16="http://schemas.microsoft.com/office/drawing/2014/main" id="{7E14E3C6-A6A8-4F03-80E6-65CD39E63A8B}"/>
              </a:ext>
            </a:extLst>
          </p:cNvPr>
          <p:cNvSpPr txBox="1"/>
          <p:nvPr/>
        </p:nvSpPr>
        <p:spPr>
          <a:xfrm>
            <a:off x="363557" y="1266940"/>
            <a:ext cx="10737773" cy="1138773"/>
          </a:xfrm>
          <a:prstGeom prst="rect">
            <a:avLst/>
          </a:prstGeom>
          <a:noFill/>
        </p:spPr>
        <p:txBody>
          <a:bodyPr wrap="square" rtlCol="0">
            <a:spAutoFit/>
          </a:bodyPr>
          <a:lstStyle/>
          <a:p>
            <a:pPr marL="715963" indent="-715963">
              <a:buAutoNum type="arabicPeriod"/>
            </a:pPr>
            <a:r>
              <a:rPr lang="en-US" sz="32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truths for the optimist vv. 3-7</a:t>
            </a:r>
          </a:p>
          <a:p>
            <a:pPr marL="715963" indent="-715963">
              <a:buAutoNum type="arabicPeriod"/>
            </a:pPr>
            <a:r>
              <a:rPr lang="en-US"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truths about their ruler vv.10-16</a:t>
            </a:r>
            <a:endParaRPr lang="en-GB"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2" name="TextBox 1">
            <a:extLst>
              <a:ext uri="{FF2B5EF4-FFF2-40B4-BE49-F238E27FC236}">
                <a16:creationId xmlns:a16="http://schemas.microsoft.com/office/drawing/2014/main" id="{7A37A366-E2AD-4E60-AFF1-F6C546BB7C26}"/>
              </a:ext>
            </a:extLst>
          </p:cNvPr>
          <p:cNvSpPr txBox="1"/>
          <p:nvPr/>
        </p:nvSpPr>
        <p:spPr>
          <a:xfrm>
            <a:off x="1255923" y="2666082"/>
            <a:ext cx="8758410" cy="1384995"/>
          </a:xfrm>
          <a:prstGeom prst="rect">
            <a:avLst/>
          </a:prstGeom>
          <a:noFill/>
        </p:spPr>
        <p:txBody>
          <a:bodyPr wrap="square" rtlCol="0">
            <a:spAutoFit/>
          </a:bodyPr>
          <a:lstStyle/>
          <a:p>
            <a:pPr marL="715963" indent="-715963">
              <a:buFont typeface="Wingdings" panose="05000000000000000000" pitchFamily="2" charset="2"/>
              <a:buChar char="v"/>
            </a:pPr>
            <a:r>
              <a:rPr lang="en-US" sz="2800" dirty="0">
                <a:latin typeface="Tahoma" panose="020B0604030504040204" pitchFamily="34" charset="0"/>
                <a:ea typeface="Tahoma" panose="020B0604030504040204" pitchFamily="34" charset="0"/>
                <a:cs typeface="Tahoma" panose="020B0604030504040204" pitchFamily="34" charset="0"/>
              </a:rPr>
              <a:t>Zedekiah’s fate predicted</a:t>
            </a:r>
          </a:p>
          <a:p>
            <a:pPr marL="715963" indent="-715963">
              <a:buFont typeface="Wingdings" panose="05000000000000000000" pitchFamily="2" charset="2"/>
              <a:buChar char="v"/>
            </a:pPr>
            <a:r>
              <a:rPr lang="en-US" sz="2800" dirty="0">
                <a:latin typeface="Tahoma" panose="020B0604030504040204" pitchFamily="34" charset="0"/>
                <a:ea typeface="Tahoma" panose="020B0604030504040204" pitchFamily="34" charset="0"/>
                <a:cs typeface="Tahoma" panose="020B0604030504040204" pitchFamily="34" charset="0"/>
              </a:rPr>
              <a:t>Zedekiah’s fate accomplished (see 2 Kings 24)</a:t>
            </a:r>
          </a:p>
          <a:p>
            <a:pPr marL="715963" indent="-715963">
              <a:buFont typeface="Wingdings" panose="05000000000000000000" pitchFamily="2" charset="2"/>
              <a:buChar char="v"/>
            </a:pPr>
            <a:r>
              <a:rPr lang="en-US" sz="2800" dirty="0">
                <a:latin typeface="Tahoma" panose="020B0604030504040204" pitchFamily="34" charset="0"/>
                <a:ea typeface="Tahoma" panose="020B0604030504040204" pitchFamily="34" charset="0"/>
                <a:cs typeface="Tahoma" panose="020B0604030504040204" pitchFamily="34" charset="0"/>
              </a:rPr>
              <a:t>God’s ultimate purpose (v.15-16)</a:t>
            </a:r>
            <a:endParaRPr lang="en-GB"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14711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4401671" y="170656"/>
            <a:ext cx="7648089" cy="743744"/>
          </a:xfrm>
          <a:prstGeom prst="rect">
            <a:avLst/>
          </a:prstGeom>
        </p:spPr>
        <p:txBody>
          <a:bodyPr vert="horz" lIns="91440" tIns="45720" rIns="91440" bIns="45720" rtlCol="0" anchor="t">
            <a:normAutofit fontScale="75000" lnSpcReduction="200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8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Signs, Blunders and Hard Words</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w="19050">
                  <a:solidFill>
                    <a:prstClr val="black"/>
                  </a:solidFill>
                </a:ln>
                <a:solidFill>
                  <a:srgbClr val="FFFF00"/>
                </a:solidFill>
                <a:effectLst>
                  <a:outerShdw blurRad="38100" dist="38100" dir="2700000" algn="tl">
                    <a:srgbClr val="000000">
                      <a:alpha val="43137"/>
                    </a:srgbClr>
                  </a:outerShdw>
                </a:effectLst>
                <a:uLnTx/>
                <a:uFillTx/>
                <a:latin typeface="Century Gothic" panose="020B0502020202020204"/>
                <a:ea typeface="+mj-ea"/>
                <a:cs typeface="+mj-cs"/>
              </a:rPr>
              <a:t>Ezekiel 12</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4" name="TextBox 3">
            <a:extLst>
              <a:ext uri="{FF2B5EF4-FFF2-40B4-BE49-F238E27FC236}">
                <a16:creationId xmlns:a16="http://schemas.microsoft.com/office/drawing/2014/main" id="{7E14E3C6-A6A8-4F03-80E6-65CD39E63A8B}"/>
              </a:ext>
            </a:extLst>
          </p:cNvPr>
          <p:cNvSpPr txBox="1"/>
          <p:nvPr/>
        </p:nvSpPr>
        <p:spPr>
          <a:xfrm>
            <a:off x="363557" y="1266940"/>
            <a:ext cx="10737773" cy="1631216"/>
          </a:xfrm>
          <a:prstGeom prst="rect">
            <a:avLst/>
          </a:prstGeom>
          <a:noFill/>
        </p:spPr>
        <p:txBody>
          <a:bodyPr wrap="square" rtlCol="0">
            <a:spAutoFit/>
          </a:bodyPr>
          <a:lstStyle/>
          <a:p>
            <a:pPr marL="715963" indent="-715963">
              <a:buAutoNum type="arabicPeriod"/>
            </a:pPr>
            <a:r>
              <a:rPr lang="en-US" sz="32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truths for the optimist vv. 3-7</a:t>
            </a:r>
          </a:p>
          <a:p>
            <a:pPr marL="715963" indent="-715963">
              <a:buAutoNum type="arabicPeriod"/>
            </a:pPr>
            <a:r>
              <a:rPr lang="en-US" sz="32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truths about their ruler vv.10-16</a:t>
            </a:r>
          </a:p>
          <a:p>
            <a:pPr marL="715963" indent="-715963">
              <a:buAutoNum type="arabicPeriod"/>
            </a:pPr>
            <a:r>
              <a:rPr lang="en-US"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words about the population vv.17-20</a:t>
            </a:r>
            <a:endParaRPr lang="en-GB"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41217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4401671" y="170656"/>
            <a:ext cx="7648089" cy="743744"/>
          </a:xfrm>
          <a:prstGeom prst="rect">
            <a:avLst/>
          </a:prstGeom>
        </p:spPr>
        <p:txBody>
          <a:bodyPr vert="horz" lIns="91440" tIns="45720" rIns="91440" bIns="45720" rtlCol="0" anchor="t">
            <a:normAutofit fontScale="75000" lnSpcReduction="200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8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Signs, Blunders and Hard Words</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w="19050">
                  <a:solidFill>
                    <a:prstClr val="black"/>
                  </a:solidFill>
                </a:ln>
                <a:solidFill>
                  <a:srgbClr val="FFFF00"/>
                </a:solidFill>
                <a:effectLst>
                  <a:outerShdw blurRad="38100" dist="38100" dir="2700000" algn="tl">
                    <a:srgbClr val="000000">
                      <a:alpha val="43137"/>
                    </a:srgbClr>
                  </a:outerShdw>
                </a:effectLst>
                <a:uLnTx/>
                <a:uFillTx/>
                <a:latin typeface="Century Gothic" panose="020B0502020202020204"/>
                <a:ea typeface="+mj-ea"/>
                <a:cs typeface="+mj-cs"/>
              </a:rPr>
              <a:t>Ezekiel 12</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4" name="TextBox 3">
            <a:extLst>
              <a:ext uri="{FF2B5EF4-FFF2-40B4-BE49-F238E27FC236}">
                <a16:creationId xmlns:a16="http://schemas.microsoft.com/office/drawing/2014/main" id="{7E14E3C6-A6A8-4F03-80E6-65CD39E63A8B}"/>
              </a:ext>
            </a:extLst>
          </p:cNvPr>
          <p:cNvSpPr txBox="1"/>
          <p:nvPr/>
        </p:nvSpPr>
        <p:spPr>
          <a:xfrm>
            <a:off x="363557" y="1266940"/>
            <a:ext cx="10737773" cy="1631216"/>
          </a:xfrm>
          <a:prstGeom prst="rect">
            <a:avLst/>
          </a:prstGeom>
          <a:noFill/>
        </p:spPr>
        <p:txBody>
          <a:bodyPr wrap="square" rtlCol="0">
            <a:spAutoFit/>
          </a:bodyPr>
          <a:lstStyle/>
          <a:p>
            <a:pPr marL="715963" indent="-715963">
              <a:buAutoNum type="arabicPeriod"/>
            </a:pPr>
            <a:r>
              <a:rPr lang="en-US" sz="32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truths for the optimist vv. 3-7</a:t>
            </a:r>
          </a:p>
          <a:p>
            <a:pPr marL="715963" indent="-715963">
              <a:buAutoNum type="arabicPeriod"/>
            </a:pPr>
            <a:r>
              <a:rPr lang="en-US" sz="32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truths about their ruler vv.10-16</a:t>
            </a:r>
          </a:p>
          <a:p>
            <a:pPr marL="715963" indent="-715963">
              <a:buAutoNum type="arabicPeriod"/>
            </a:pPr>
            <a:r>
              <a:rPr lang="en-US"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words about the population vv.17-20</a:t>
            </a:r>
            <a:endParaRPr lang="en-GB"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2" name="TextBox 1">
            <a:extLst>
              <a:ext uri="{FF2B5EF4-FFF2-40B4-BE49-F238E27FC236}">
                <a16:creationId xmlns:a16="http://schemas.microsoft.com/office/drawing/2014/main" id="{B1C9F27D-CCB2-4D45-972E-24AB3E54EB1C}"/>
              </a:ext>
            </a:extLst>
          </p:cNvPr>
          <p:cNvSpPr txBox="1"/>
          <p:nvPr/>
        </p:nvSpPr>
        <p:spPr>
          <a:xfrm>
            <a:off x="1255923" y="3161841"/>
            <a:ext cx="6026226" cy="523220"/>
          </a:xfrm>
          <a:prstGeom prst="rect">
            <a:avLst/>
          </a:prstGeom>
          <a:noFill/>
        </p:spPr>
        <p:txBody>
          <a:bodyPr wrap="square" rtlCol="0">
            <a:spAutoFit/>
          </a:bodyPr>
          <a:lstStyle/>
          <a:p>
            <a:pPr marL="457200" indent="-457200">
              <a:buFont typeface="Wingdings" panose="05000000000000000000" pitchFamily="2" charset="2"/>
              <a:buChar char="§"/>
            </a:pPr>
            <a:r>
              <a:rPr lang="en-US" sz="2800" dirty="0">
                <a:latin typeface="Tahoma" panose="020B0604030504040204" pitchFamily="34" charset="0"/>
                <a:ea typeface="Tahoma" panose="020B0604030504040204" pitchFamily="34" charset="0"/>
                <a:cs typeface="Tahoma" panose="020B0604030504040204" pitchFamily="34" charset="0"/>
              </a:rPr>
              <a:t>Trembling and dribbling</a:t>
            </a:r>
            <a:endParaRPr lang="en-GB"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16998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4401671" y="170656"/>
            <a:ext cx="7648089" cy="743744"/>
          </a:xfrm>
          <a:prstGeom prst="rect">
            <a:avLst/>
          </a:prstGeom>
        </p:spPr>
        <p:txBody>
          <a:bodyPr vert="horz" lIns="91440" tIns="45720" rIns="91440" bIns="45720" rtlCol="0" anchor="t">
            <a:normAutofit fontScale="75000" lnSpcReduction="200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8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Signs, Blunders and Hard Words</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w="19050">
                  <a:solidFill>
                    <a:prstClr val="black"/>
                  </a:solidFill>
                </a:ln>
                <a:solidFill>
                  <a:srgbClr val="FFFF00"/>
                </a:solidFill>
                <a:effectLst>
                  <a:outerShdw blurRad="38100" dist="38100" dir="2700000" algn="tl">
                    <a:srgbClr val="000000">
                      <a:alpha val="43137"/>
                    </a:srgbClr>
                  </a:outerShdw>
                </a:effectLst>
                <a:uLnTx/>
                <a:uFillTx/>
                <a:latin typeface="Century Gothic" panose="020B0502020202020204"/>
                <a:ea typeface="+mj-ea"/>
                <a:cs typeface="+mj-cs"/>
              </a:rPr>
              <a:t>Ezekiel 12</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4" name="TextBox 3">
            <a:extLst>
              <a:ext uri="{FF2B5EF4-FFF2-40B4-BE49-F238E27FC236}">
                <a16:creationId xmlns:a16="http://schemas.microsoft.com/office/drawing/2014/main" id="{7E14E3C6-A6A8-4F03-80E6-65CD39E63A8B}"/>
              </a:ext>
            </a:extLst>
          </p:cNvPr>
          <p:cNvSpPr txBox="1"/>
          <p:nvPr/>
        </p:nvSpPr>
        <p:spPr>
          <a:xfrm>
            <a:off x="363557" y="1266940"/>
            <a:ext cx="10737773" cy="1631216"/>
          </a:xfrm>
          <a:prstGeom prst="rect">
            <a:avLst/>
          </a:prstGeom>
          <a:noFill/>
        </p:spPr>
        <p:txBody>
          <a:bodyPr wrap="square" rtlCol="0">
            <a:spAutoFit/>
          </a:bodyPr>
          <a:lstStyle/>
          <a:p>
            <a:pPr marL="715963" indent="-715963">
              <a:buAutoNum type="arabicPeriod"/>
            </a:pPr>
            <a:r>
              <a:rPr lang="en-US" sz="32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truths for the optimist vv. 3-7</a:t>
            </a:r>
          </a:p>
          <a:p>
            <a:pPr marL="715963" indent="-715963">
              <a:buAutoNum type="arabicPeriod"/>
            </a:pPr>
            <a:r>
              <a:rPr lang="en-US" sz="32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truths about their ruler vv.10-16</a:t>
            </a:r>
          </a:p>
          <a:p>
            <a:pPr marL="715963" indent="-715963">
              <a:buAutoNum type="arabicPeriod"/>
            </a:pPr>
            <a:r>
              <a:rPr lang="en-US"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words about the population vv.17-20</a:t>
            </a:r>
            <a:endParaRPr lang="en-GB"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2" name="TextBox 1">
            <a:extLst>
              <a:ext uri="{FF2B5EF4-FFF2-40B4-BE49-F238E27FC236}">
                <a16:creationId xmlns:a16="http://schemas.microsoft.com/office/drawing/2014/main" id="{B1C9F27D-CCB2-4D45-972E-24AB3E54EB1C}"/>
              </a:ext>
            </a:extLst>
          </p:cNvPr>
          <p:cNvSpPr txBox="1"/>
          <p:nvPr/>
        </p:nvSpPr>
        <p:spPr>
          <a:xfrm>
            <a:off x="1255923" y="3161841"/>
            <a:ext cx="6026226" cy="954107"/>
          </a:xfrm>
          <a:prstGeom prst="rect">
            <a:avLst/>
          </a:prstGeom>
          <a:noFill/>
        </p:spPr>
        <p:txBody>
          <a:bodyPr wrap="square" rtlCol="0">
            <a:spAutoFit/>
          </a:bodyPr>
          <a:lstStyle/>
          <a:p>
            <a:pPr marL="457200" indent="-457200">
              <a:buFont typeface="Wingdings" panose="05000000000000000000" pitchFamily="2" charset="2"/>
              <a:buChar char="§"/>
            </a:pPr>
            <a:r>
              <a:rPr lang="en-US" sz="2800" dirty="0">
                <a:latin typeface="Tahoma" panose="020B0604030504040204" pitchFamily="34" charset="0"/>
                <a:ea typeface="Tahoma" panose="020B0604030504040204" pitchFamily="34" charset="0"/>
                <a:cs typeface="Tahoma" panose="020B0604030504040204" pitchFamily="34" charset="0"/>
              </a:rPr>
              <a:t>Trembling and dribbling</a:t>
            </a:r>
          </a:p>
          <a:p>
            <a:pPr marL="457200" indent="-457200">
              <a:buFont typeface="Wingdings" panose="05000000000000000000" pitchFamily="2" charset="2"/>
              <a:buChar char="§"/>
            </a:pPr>
            <a:r>
              <a:rPr lang="en-US" sz="2800" dirty="0">
                <a:latin typeface="Tahoma" panose="020B0604030504040204" pitchFamily="34" charset="0"/>
                <a:ea typeface="Tahoma" panose="020B0604030504040204" pitchFamily="34" charset="0"/>
                <a:cs typeface="Tahoma" panose="020B0604030504040204" pitchFamily="34" charset="0"/>
              </a:rPr>
              <a:t>Symbolism</a:t>
            </a:r>
            <a:endParaRPr lang="en-GB"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19369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4401671" y="170656"/>
            <a:ext cx="7648089" cy="743744"/>
          </a:xfrm>
          <a:prstGeom prst="rect">
            <a:avLst/>
          </a:prstGeom>
        </p:spPr>
        <p:txBody>
          <a:bodyPr vert="horz" lIns="91440" tIns="45720" rIns="91440" bIns="45720" rtlCol="0" anchor="t">
            <a:normAutofit fontScale="75000" lnSpcReduction="200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8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Signs, Blunders and Hard Words</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w="19050">
                  <a:solidFill>
                    <a:prstClr val="black"/>
                  </a:solidFill>
                </a:ln>
                <a:solidFill>
                  <a:srgbClr val="FFFF00"/>
                </a:solidFill>
                <a:effectLst>
                  <a:outerShdw blurRad="38100" dist="38100" dir="2700000" algn="tl">
                    <a:srgbClr val="000000">
                      <a:alpha val="43137"/>
                    </a:srgbClr>
                  </a:outerShdw>
                </a:effectLst>
                <a:uLnTx/>
                <a:uFillTx/>
                <a:latin typeface="Century Gothic" panose="020B0502020202020204"/>
                <a:ea typeface="+mj-ea"/>
                <a:cs typeface="+mj-cs"/>
              </a:rPr>
              <a:t>Ezekiel 12</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2" name="TextBox 1">
            <a:extLst>
              <a:ext uri="{FF2B5EF4-FFF2-40B4-BE49-F238E27FC236}">
                <a16:creationId xmlns:a16="http://schemas.microsoft.com/office/drawing/2014/main" id="{6DA7D155-F321-48E3-8848-C4C452D28AA2}"/>
              </a:ext>
            </a:extLst>
          </p:cNvPr>
          <p:cNvSpPr txBox="1"/>
          <p:nvPr/>
        </p:nvSpPr>
        <p:spPr>
          <a:xfrm>
            <a:off x="1101687" y="1244906"/>
            <a:ext cx="7899094" cy="523220"/>
          </a:xfrm>
          <a:prstGeom prst="rect">
            <a:avLst/>
          </a:prstGeom>
          <a:noFill/>
        </p:spPr>
        <p:txBody>
          <a:bodyPr wrap="square" rtlCol="0">
            <a:spAutoFit/>
          </a:bodyPr>
          <a:lstStyle/>
          <a:p>
            <a:r>
              <a:rPr lang="en-US" sz="2800" b="1" i="1" dirty="0">
                <a:effectLst>
                  <a:outerShdw blurRad="38100" dist="38100" dir="2700000" algn="tl">
                    <a:srgbClr val="000000">
                      <a:alpha val="43137"/>
                    </a:srgbClr>
                  </a:outerShdw>
                </a:effectLst>
              </a:rPr>
              <a:t>“Who has believed our message?” </a:t>
            </a:r>
            <a:r>
              <a:rPr lang="en-US" sz="2800" b="1" dirty="0">
                <a:effectLst>
                  <a:outerShdw blurRad="38100" dist="38100" dir="2700000" algn="tl">
                    <a:srgbClr val="000000">
                      <a:alpha val="43137"/>
                    </a:srgbClr>
                  </a:outerShdw>
                </a:effectLst>
              </a:rPr>
              <a:t>Isaiah 53</a:t>
            </a:r>
            <a:endParaRPr lang="en-GB" sz="28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81446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out)">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4401671" y="170656"/>
            <a:ext cx="7648089" cy="743744"/>
          </a:xfrm>
          <a:prstGeom prst="rect">
            <a:avLst/>
          </a:prstGeom>
        </p:spPr>
        <p:txBody>
          <a:bodyPr vert="horz" lIns="91440" tIns="45720" rIns="91440" bIns="45720" rtlCol="0" anchor="t">
            <a:normAutofit fontScale="75000" lnSpcReduction="200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8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Signs, Blunders and Hard Words</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w="19050">
                  <a:solidFill>
                    <a:prstClr val="black"/>
                  </a:solidFill>
                </a:ln>
                <a:solidFill>
                  <a:srgbClr val="FFFF00"/>
                </a:solidFill>
                <a:effectLst>
                  <a:outerShdw blurRad="38100" dist="38100" dir="2700000" algn="tl">
                    <a:srgbClr val="000000">
                      <a:alpha val="43137"/>
                    </a:srgbClr>
                  </a:outerShdw>
                </a:effectLst>
                <a:uLnTx/>
                <a:uFillTx/>
                <a:latin typeface="Century Gothic" panose="020B0502020202020204"/>
                <a:ea typeface="+mj-ea"/>
                <a:cs typeface="+mj-cs"/>
              </a:rPr>
              <a:t>Ezekiel 12</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4" name="TextBox 3">
            <a:extLst>
              <a:ext uri="{FF2B5EF4-FFF2-40B4-BE49-F238E27FC236}">
                <a16:creationId xmlns:a16="http://schemas.microsoft.com/office/drawing/2014/main" id="{7E14E3C6-A6A8-4F03-80E6-65CD39E63A8B}"/>
              </a:ext>
            </a:extLst>
          </p:cNvPr>
          <p:cNvSpPr txBox="1"/>
          <p:nvPr/>
        </p:nvSpPr>
        <p:spPr>
          <a:xfrm>
            <a:off x="363557" y="1266940"/>
            <a:ext cx="10737773" cy="1631216"/>
          </a:xfrm>
          <a:prstGeom prst="rect">
            <a:avLst/>
          </a:prstGeom>
          <a:noFill/>
        </p:spPr>
        <p:txBody>
          <a:bodyPr wrap="square" rtlCol="0">
            <a:spAutoFit/>
          </a:bodyPr>
          <a:lstStyle/>
          <a:p>
            <a:pPr marL="715963" indent="-715963">
              <a:buAutoNum type="arabicPeriod"/>
            </a:pPr>
            <a:r>
              <a:rPr lang="en-US" sz="32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truths for the optimist vv. 3-7</a:t>
            </a:r>
          </a:p>
          <a:p>
            <a:pPr marL="715963" indent="-715963">
              <a:buAutoNum type="arabicPeriod"/>
            </a:pPr>
            <a:r>
              <a:rPr lang="en-US" sz="32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truths about their ruler vv.10-16</a:t>
            </a:r>
          </a:p>
          <a:p>
            <a:pPr marL="715963" indent="-715963">
              <a:buAutoNum type="arabicPeriod"/>
            </a:pPr>
            <a:r>
              <a:rPr lang="en-US"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words about the population vv.17-20</a:t>
            </a:r>
            <a:endParaRPr lang="en-GB"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2" name="TextBox 1">
            <a:extLst>
              <a:ext uri="{FF2B5EF4-FFF2-40B4-BE49-F238E27FC236}">
                <a16:creationId xmlns:a16="http://schemas.microsoft.com/office/drawing/2014/main" id="{B1C9F27D-CCB2-4D45-972E-24AB3E54EB1C}"/>
              </a:ext>
            </a:extLst>
          </p:cNvPr>
          <p:cNvSpPr txBox="1"/>
          <p:nvPr/>
        </p:nvSpPr>
        <p:spPr>
          <a:xfrm>
            <a:off x="1255922" y="3161841"/>
            <a:ext cx="6973677" cy="1384995"/>
          </a:xfrm>
          <a:prstGeom prst="rect">
            <a:avLst/>
          </a:prstGeom>
          <a:noFill/>
        </p:spPr>
        <p:txBody>
          <a:bodyPr wrap="square" rtlCol="0">
            <a:spAutoFit/>
          </a:bodyPr>
          <a:lstStyle/>
          <a:p>
            <a:pPr marL="457200" indent="-457200">
              <a:buFont typeface="Wingdings" panose="05000000000000000000" pitchFamily="2" charset="2"/>
              <a:buChar char="§"/>
            </a:pPr>
            <a:r>
              <a:rPr lang="en-US" sz="2800" dirty="0">
                <a:latin typeface="Tahoma" panose="020B0604030504040204" pitchFamily="34" charset="0"/>
                <a:ea typeface="Tahoma" panose="020B0604030504040204" pitchFamily="34" charset="0"/>
                <a:cs typeface="Tahoma" panose="020B0604030504040204" pitchFamily="34" charset="0"/>
              </a:rPr>
              <a:t>Trembling and dribbling</a:t>
            </a:r>
          </a:p>
          <a:p>
            <a:pPr marL="457200" indent="-457200">
              <a:buFont typeface="Wingdings" panose="05000000000000000000" pitchFamily="2" charset="2"/>
              <a:buChar char="§"/>
            </a:pPr>
            <a:r>
              <a:rPr lang="en-US" sz="2800" dirty="0">
                <a:latin typeface="Tahoma" panose="020B0604030504040204" pitchFamily="34" charset="0"/>
                <a:ea typeface="Tahoma" panose="020B0604030504040204" pitchFamily="34" charset="0"/>
                <a:cs typeface="Tahoma" panose="020B0604030504040204" pitchFamily="34" charset="0"/>
              </a:rPr>
              <a:t>Symbolism</a:t>
            </a:r>
          </a:p>
          <a:p>
            <a:pPr marL="457200" indent="-457200">
              <a:buFont typeface="Wingdings" panose="05000000000000000000" pitchFamily="2" charset="2"/>
              <a:buChar char="§"/>
            </a:pPr>
            <a:r>
              <a:rPr lang="en-US" sz="2800" dirty="0">
                <a:latin typeface="Tahoma" panose="020B0604030504040204" pitchFamily="34" charset="0"/>
                <a:ea typeface="Tahoma" panose="020B0604030504040204" pitchFamily="34" charset="0"/>
                <a:cs typeface="Tahoma" panose="020B0604030504040204" pitchFamily="34" charset="0"/>
              </a:rPr>
              <a:t>Victim mentality of fellow-exiles</a:t>
            </a:r>
            <a:endParaRPr lang="en-GB"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3854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4401671" y="170656"/>
            <a:ext cx="7648089" cy="743744"/>
          </a:xfrm>
          <a:prstGeom prst="rect">
            <a:avLst/>
          </a:prstGeom>
        </p:spPr>
        <p:txBody>
          <a:bodyPr vert="horz" lIns="91440" tIns="45720" rIns="91440" bIns="45720" rtlCol="0" anchor="t">
            <a:normAutofit fontScale="75000" lnSpcReduction="200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8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Signs, Blunders and Hard Words</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w="19050">
                  <a:solidFill>
                    <a:prstClr val="black"/>
                  </a:solidFill>
                </a:ln>
                <a:solidFill>
                  <a:srgbClr val="FFFF00"/>
                </a:solidFill>
                <a:effectLst>
                  <a:outerShdw blurRad="38100" dist="38100" dir="2700000" algn="tl">
                    <a:srgbClr val="000000">
                      <a:alpha val="43137"/>
                    </a:srgbClr>
                  </a:outerShdw>
                </a:effectLst>
                <a:uLnTx/>
                <a:uFillTx/>
                <a:latin typeface="Century Gothic" panose="020B0502020202020204"/>
                <a:ea typeface="+mj-ea"/>
                <a:cs typeface="+mj-cs"/>
              </a:rPr>
              <a:t>Ezekiel 12</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4" name="TextBox 3">
            <a:extLst>
              <a:ext uri="{FF2B5EF4-FFF2-40B4-BE49-F238E27FC236}">
                <a16:creationId xmlns:a16="http://schemas.microsoft.com/office/drawing/2014/main" id="{7E14E3C6-A6A8-4F03-80E6-65CD39E63A8B}"/>
              </a:ext>
            </a:extLst>
          </p:cNvPr>
          <p:cNvSpPr txBox="1"/>
          <p:nvPr/>
        </p:nvSpPr>
        <p:spPr>
          <a:xfrm>
            <a:off x="363557" y="1266940"/>
            <a:ext cx="10737773" cy="1631216"/>
          </a:xfrm>
          <a:prstGeom prst="rect">
            <a:avLst/>
          </a:prstGeom>
          <a:noFill/>
        </p:spPr>
        <p:txBody>
          <a:bodyPr wrap="square" rtlCol="0">
            <a:spAutoFit/>
          </a:bodyPr>
          <a:lstStyle/>
          <a:p>
            <a:pPr marL="715963" indent="-715963">
              <a:buAutoNum type="arabicPeriod"/>
            </a:pPr>
            <a:r>
              <a:rPr lang="en-US" sz="32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truths for the optimist vv. 3-7</a:t>
            </a:r>
          </a:p>
          <a:p>
            <a:pPr marL="715963" indent="-715963">
              <a:buAutoNum type="arabicPeriod"/>
            </a:pPr>
            <a:r>
              <a:rPr lang="en-US" sz="32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truths about their ruler vv.10-16</a:t>
            </a:r>
          </a:p>
          <a:p>
            <a:pPr marL="715963" indent="-715963">
              <a:buAutoNum type="arabicPeriod"/>
            </a:pPr>
            <a:r>
              <a:rPr lang="en-US"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words about the population vv.17-20</a:t>
            </a:r>
            <a:endParaRPr lang="en-GB"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2" name="TextBox 1">
            <a:extLst>
              <a:ext uri="{FF2B5EF4-FFF2-40B4-BE49-F238E27FC236}">
                <a16:creationId xmlns:a16="http://schemas.microsoft.com/office/drawing/2014/main" id="{B1C9F27D-CCB2-4D45-972E-24AB3E54EB1C}"/>
              </a:ext>
            </a:extLst>
          </p:cNvPr>
          <p:cNvSpPr txBox="1"/>
          <p:nvPr/>
        </p:nvSpPr>
        <p:spPr>
          <a:xfrm>
            <a:off x="1255922" y="3161841"/>
            <a:ext cx="6973677" cy="1815882"/>
          </a:xfrm>
          <a:prstGeom prst="rect">
            <a:avLst/>
          </a:prstGeom>
          <a:noFill/>
        </p:spPr>
        <p:txBody>
          <a:bodyPr wrap="square" rtlCol="0">
            <a:spAutoFit/>
          </a:bodyPr>
          <a:lstStyle/>
          <a:p>
            <a:pPr marL="457200" indent="-457200">
              <a:buFont typeface="Wingdings" panose="05000000000000000000" pitchFamily="2" charset="2"/>
              <a:buChar char="§"/>
            </a:pPr>
            <a:r>
              <a:rPr lang="en-US" sz="2800" dirty="0">
                <a:latin typeface="Tahoma" panose="020B0604030504040204" pitchFamily="34" charset="0"/>
                <a:ea typeface="Tahoma" panose="020B0604030504040204" pitchFamily="34" charset="0"/>
                <a:cs typeface="Tahoma" panose="020B0604030504040204" pitchFamily="34" charset="0"/>
              </a:rPr>
              <a:t>Trembling and dribbling</a:t>
            </a:r>
          </a:p>
          <a:p>
            <a:pPr marL="457200" indent="-457200">
              <a:buFont typeface="Wingdings" panose="05000000000000000000" pitchFamily="2" charset="2"/>
              <a:buChar char="§"/>
            </a:pPr>
            <a:r>
              <a:rPr lang="en-US" sz="2800" dirty="0">
                <a:latin typeface="Tahoma" panose="020B0604030504040204" pitchFamily="34" charset="0"/>
                <a:ea typeface="Tahoma" panose="020B0604030504040204" pitchFamily="34" charset="0"/>
                <a:cs typeface="Tahoma" panose="020B0604030504040204" pitchFamily="34" charset="0"/>
              </a:rPr>
              <a:t>Symbolism</a:t>
            </a:r>
          </a:p>
          <a:p>
            <a:pPr marL="457200" indent="-457200">
              <a:buFont typeface="Wingdings" panose="05000000000000000000" pitchFamily="2" charset="2"/>
              <a:buChar char="§"/>
            </a:pPr>
            <a:r>
              <a:rPr lang="en-US" sz="2800" dirty="0">
                <a:latin typeface="Tahoma" panose="020B0604030504040204" pitchFamily="34" charset="0"/>
                <a:ea typeface="Tahoma" panose="020B0604030504040204" pitchFamily="34" charset="0"/>
                <a:cs typeface="Tahoma" panose="020B0604030504040204" pitchFamily="34" charset="0"/>
              </a:rPr>
              <a:t>Victim mentality of fellow-exiles</a:t>
            </a:r>
          </a:p>
          <a:p>
            <a:pPr marL="457200" indent="-457200">
              <a:buFont typeface="Wingdings" panose="05000000000000000000" pitchFamily="2" charset="2"/>
              <a:buChar char="§"/>
            </a:pPr>
            <a:r>
              <a:rPr lang="en-US" sz="2800" dirty="0">
                <a:latin typeface="Tahoma" panose="020B0604030504040204" pitchFamily="34" charset="0"/>
                <a:ea typeface="Tahoma" panose="020B0604030504040204" pitchFamily="34" charset="0"/>
                <a:cs typeface="Tahoma" panose="020B0604030504040204" pitchFamily="34" charset="0"/>
              </a:rPr>
              <a:t>Ezekiel in same situation</a:t>
            </a:r>
            <a:endParaRPr lang="en-GB"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10397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1000"/>
                                        <p:tgtEl>
                                          <p:spTgt spid="2">
                                            <p:txEl>
                                              <p:pRg st="3" end="3"/>
                                            </p:txEl>
                                          </p:spTgt>
                                        </p:tgtEl>
                                      </p:cBhvr>
                                    </p:animEffect>
                                    <p:anim calcmode="lin" valueType="num">
                                      <p:cBhvr>
                                        <p:cTn id="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4401671" y="170656"/>
            <a:ext cx="7648089" cy="743744"/>
          </a:xfrm>
          <a:prstGeom prst="rect">
            <a:avLst/>
          </a:prstGeom>
        </p:spPr>
        <p:txBody>
          <a:bodyPr vert="horz" lIns="91440" tIns="45720" rIns="91440" bIns="45720" rtlCol="0" anchor="t">
            <a:normAutofit fontScale="75000" lnSpcReduction="200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8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Signs, Blunders and Hard Words</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w="19050">
                  <a:solidFill>
                    <a:prstClr val="black"/>
                  </a:solidFill>
                </a:ln>
                <a:solidFill>
                  <a:srgbClr val="FFFF00"/>
                </a:solidFill>
                <a:effectLst>
                  <a:outerShdw blurRad="38100" dist="38100" dir="2700000" algn="tl">
                    <a:srgbClr val="000000">
                      <a:alpha val="43137"/>
                    </a:srgbClr>
                  </a:outerShdw>
                </a:effectLst>
                <a:uLnTx/>
                <a:uFillTx/>
                <a:latin typeface="Century Gothic" panose="020B0502020202020204"/>
                <a:ea typeface="+mj-ea"/>
                <a:cs typeface="+mj-cs"/>
              </a:rPr>
              <a:t>Ezekiel 12</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4" name="TextBox 3">
            <a:extLst>
              <a:ext uri="{FF2B5EF4-FFF2-40B4-BE49-F238E27FC236}">
                <a16:creationId xmlns:a16="http://schemas.microsoft.com/office/drawing/2014/main" id="{7E14E3C6-A6A8-4F03-80E6-65CD39E63A8B}"/>
              </a:ext>
            </a:extLst>
          </p:cNvPr>
          <p:cNvSpPr txBox="1"/>
          <p:nvPr/>
        </p:nvSpPr>
        <p:spPr>
          <a:xfrm>
            <a:off x="363557" y="1266940"/>
            <a:ext cx="10737773" cy="1631216"/>
          </a:xfrm>
          <a:prstGeom prst="rect">
            <a:avLst/>
          </a:prstGeom>
          <a:noFill/>
        </p:spPr>
        <p:txBody>
          <a:bodyPr wrap="square" rtlCol="0">
            <a:spAutoFit/>
          </a:bodyPr>
          <a:lstStyle/>
          <a:p>
            <a:pPr marL="715963" indent="-715963">
              <a:buAutoNum type="arabicPeriod"/>
            </a:pPr>
            <a:r>
              <a:rPr lang="en-US" sz="32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truths for the optimist vv. 3-7</a:t>
            </a:r>
          </a:p>
          <a:p>
            <a:pPr marL="715963" indent="-715963">
              <a:buAutoNum type="arabicPeriod"/>
            </a:pPr>
            <a:r>
              <a:rPr lang="en-US" sz="32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truths about their ruler vv.10-16</a:t>
            </a:r>
          </a:p>
          <a:p>
            <a:pPr marL="715963" indent="-715963">
              <a:buAutoNum type="arabicPeriod"/>
            </a:pPr>
            <a:r>
              <a:rPr lang="en-US"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words about the population vv.17-20</a:t>
            </a:r>
            <a:endParaRPr lang="en-GB"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2" name="TextBox 1">
            <a:extLst>
              <a:ext uri="{FF2B5EF4-FFF2-40B4-BE49-F238E27FC236}">
                <a16:creationId xmlns:a16="http://schemas.microsoft.com/office/drawing/2014/main" id="{B1C9F27D-CCB2-4D45-972E-24AB3E54EB1C}"/>
              </a:ext>
            </a:extLst>
          </p:cNvPr>
          <p:cNvSpPr txBox="1"/>
          <p:nvPr/>
        </p:nvSpPr>
        <p:spPr>
          <a:xfrm>
            <a:off x="1255922" y="3161841"/>
            <a:ext cx="6973677" cy="2246769"/>
          </a:xfrm>
          <a:prstGeom prst="rect">
            <a:avLst/>
          </a:prstGeom>
          <a:noFill/>
        </p:spPr>
        <p:txBody>
          <a:bodyPr wrap="square" rtlCol="0">
            <a:spAutoFit/>
          </a:bodyPr>
          <a:lstStyle/>
          <a:p>
            <a:pPr marL="457200" indent="-457200">
              <a:buFont typeface="Wingdings" panose="05000000000000000000" pitchFamily="2" charset="2"/>
              <a:buChar char="§"/>
            </a:pPr>
            <a:r>
              <a:rPr lang="en-US" sz="2800" dirty="0">
                <a:latin typeface="Tahoma" panose="020B0604030504040204" pitchFamily="34" charset="0"/>
                <a:ea typeface="Tahoma" panose="020B0604030504040204" pitchFamily="34" charset="0"/>
                <a:cs typeface="Tahoma" panose="020B0604030504040204" pitchFamily="34" charset="0"/>
              </a:rPr>
              <a:t>Trembling and dribbling</a:t>
            </a:r>
          </a:p>
          <a:p>
            <a:pPr marL="457200" indent="-457200">
              <a:buFont typeface="Wingdings" panose="05000000000000000000" pitchFamily="2" charset="2"/>
              <a:buChar char="§"/>
            </a:pPr>
            <a:r>
              <a:rPr lang="en-US" sz="2800" dirty="0">
                <a:latin typeface="Tahoma" panose="020B0604030504040204" pitchFamily="34" charset="0"/>
                <a:ea typeface="Tahoma" panose="020B0604030504040204" pitchFamily="34" charset="0"/>
                <a:cs typeface="Tahoma" panose="020B0604030504040204" pitchFamily="34" charset="0"/>
              </a:rPr>
              <a:t>Symbolism</a:t>
            </a:r>
          </a:p>
          <a:p>
            <a:pPr marL="457200" indent="-457200">
              <a:buFont typeface="Wingdings" panose="05000000000000000000" pitchFamily="2" charset="2"/>
              <a:buChar char="§"/>
            </a:pPr>
            <a:r>
              <a:rPr lang="en-US" sz="2800" dirty="0">
                <a:latin typeface="Tahoma" panose="020B0604030504040204" pitchFamily="34" charset="0"/>
                <a:ea typeface="Tahoma" panose="020B0604030504040204" pitchFamily="34" charset="0"/>
                <a:cs typeface="Tahoma" panose="020B0604030504040204" pitchFamily="34" charset="0"/>
              </a:rPr>
              <a:t>Victim mentality of fellow-exiles</a:t>
            </a:r>
          </a:p>
          <a:p>
            <a:pPr marL="457200" indent="-457200">
              <a:buFont typeface="Wingdings" panose="05000000000000000000" pitchFamily="2" charset="2"/>
              <a:buChar char="§"/>
            </a:pPr>
            <a:r>
              <a:rPr lang="en-US" sz="2800" dirty="0">
                <a:latin typeface="Tahoma" panose="020B0604030504040204" pitchFamily="34" charset="0"/>
                <a:ea typeface="Tahoma" panose="020B0604030504040204" pitchFamily="34" charset="0"/>
                <a:cs typeface="Tahoma" panose="020B0604030504040204" pitchFamily="34" charset="0"/>
              </a:rPr>
              <a:t>Ezekiel in same situation</a:t>
            </a:r>
          </a:p>
          <a:p>
            <a:pPr marL="457200" indent="-457200">
              <a:buFont typeface="Wingdings" panose="05000000000000000000" pitchFamily="2" charset="2"/>
              <a:buChar char="§"/>
            </a:pPr>
            <a:r>
              <a:rPr lang="en-US" sz="2800" dirty="0">
                <a:latin typeface="Tahoma" panose="020B0604030504040204" pitchFamily="34" charset="0"/>
                <a:ea typeface="Tahoma" panose="020B0604030504040204" pitchFamily="34" charset="0"/>
                <a:cs typeface="Tahoma" panose="020B0604030504040204" pitchFamily="34" charset="0"/>
              </a:rPr>
              <a:t>Afraid of God? </a:t>
            </a:r>
            <a:endParaRPr lang="en-GB"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60889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1000"/>
                                        <p:tgtEl>
                                          <p:spTgt spid="2">
                                            <p:txEl>
                                              <p:pRg st="4" end="4"/>
                                            </p:txEl>
                                          </p:spTgt>
                                        </p:tgtEl>
                                      </p:cBhvr>
                                    </p:animEffect>
                                    <p:anim calcmode="lin" valueType="num">
                                      <p:cBhvr>
                                        <p:cTn id="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4401671" y="170656"/>
            <a:ext cx="7648089" cy="743744"/>
          </a:xfrm>
          <a:prstGeom prst="rect">
            <a:avLst/>
          </a:prstGeom>
        </p:spPr>
        <p:txBody>
          <a:bodyPr vert="horz" lIns="91440" tIns="45720" rIns="91440" bIns="45720" rtlCol="0" anchor="t">
            <a:normAutofit fontScale="75000" lnSpcReduction="200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8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Signs, Blunders and Hard Words</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w="19050">
                  <a:solidFill>
                    <a:prstClr val="black"/>
                  </a:solidFill>
                </a:ln>
                <a:solidFill>
                  <a:srgbClr val="FFFF00"/>
                </a:solidFill>
                <a:effectLst>
                  <a:outerShdw blurRad="38100" dist="38100" dir="2700000" algn="tl">
                    <a:srgbClr val="000000">
                      <a:alpha val="43137"/>
                    </a:srgbClr>
                  </a:outerShdw>
                </a:effectLst>
                <a:uLnTx/>
                <a:uFillTx/>
                <a:latin typeface="Century Gothic" panose="020B0502020202020204"/>
                <a:ea typeface="+mj-ea"/>
                <a:cs typeface="+mj-cs"/>
              </a:rPr>
              <a:t>Ezekiel 12</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4" name="TextBox 3">
            <a:extLst>
              <a:ext uri="{FF2B5EF4-FFF2-40B4-BE49-F238E27FC236}">
                <a16:creationId xmlns:a16="http://schemas.microsoft.com/office/drawing/2014/main" id="{7E14E3C6-A6A8-4F03-80E6-65CD39E63A8B}"/>
              </a:ext>
            </a:extLst>
          </p:cNvPr>
          <p:cNvSpPr txBox="1"/>
          <p:nvPr/>
        </p:nvSpPr>
        <p:spPr>
          <a:xfrm>
            <a:off x="363557" y="1266940"/>
            <a:ext cx="10737773" cy="1631216"/>
          </a:xfrm>
          <a:prstGeom prst="rect">
            <a:avLst/>
          </a:prstGeom>
          <a:noFill/>
        </p:spPr>
        <p:txBody>
          <a:bodyPr wrap="square" rtlCol="0">
            <a:spAutoFit/>
          </a:bodyPr>
          <a:lstStyle/>
          <a:p>
            <a:pPr marL="715963" indent="-715963">
              <a:buAutoNum type="arabicPeriod"/>
            </a:pPr>
            <a:r>
              <a:rPr lang="en-US" sz="32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truths for the optimist vv. 3-7</a:t>
            </a:r>
          </a:p>
          <a:p>
            <a:pPr marL="715963" indent="-715963">
              <a:buAutoNum type="arabicPeriod"/>
            </a:pPr>
            <a:r>
              <a:rPr lang="en-US" sz="32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truths about their ruler vv.10-16</a:t>
            </a:r>
          </a:p>
          <a:p>
            <a:pPr marL="715963" indent="-715963">
              <a:buAutoNum type="arabicPeriod"/>
            </a:pPr>
            <a:r>
              <a:rPr lang="en-US"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words about the population vv.17-20</a:t>
            </a:r>
            <a:endParaRPr lang="en-GB"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2" name="TextBox 1">
            <a:extLst>
              <a:ext uri="{FF2B5EF4-FFF2-40B4-BE49-F238E27FC236}">
                <a16:creationId xmlns:a16="http://schemas.microsoft.com/office/drawing/2014/main" id="{B1C9F27D-CCB2-4D45-972E-24AB3E54EB1C}"/>
              </a:ext>
            </a:extLst>
          </p:cNvPr>
          <p:cNvSpPr txBox="1"/>
          <p:nvPr/>
        </p:nvSpPr>
        <p:spPr>
          <a:xfrm>
            <a:off x="1255922" y="3161841"/>
            <a:ext cx="6973677" cy="2246769"/>
          </a:xfrm>
          <a:prstGeom prst="rect">
            <a:avLst/>
          </a:prstGeom>
          <a:noFill/>
        </p:spPr>
        <p:txBody>
          <a:bodyPr wrap="square" rtlCol="0">
            <a:spAutoFit/>
          </a:bodyPr>
          <a:lstStyle/>
          <a:p>
            <a:pPr marL="457200" indent="-457200">
              <a:buFont typeface="Wingdings" panose="05000000000000000000" pitchFamily="2" charset="2"/>
              <a:buChar char="§"/>
            </a:pPr>
            <a:r>
              <a:rPr lang="en-US" sz="2800" dirty="0">
                <a:latin typeface="Tahoma" panose="020B0604030504040204" pitchFamily="34" charset="0"/>
                <a:ea typeface="Tahoma" panose="020B0604030504040204" pitchFamily="34" charset="0"/>
                <a:cs typeface="Tahoma" panose="020B0604030504040204" pitchFamily="34" charset="0"/>
              </a:rPr>
              <a:t>Trembling and dribbling</a:t>
            </a:r>
          </a:p>
          <a:p>
            <a:pPr marL="457200" indent="-457200">
              <a:buFont typeface="Wingdings" panose="05000000000000000000" pitchFamily="2" charset="2"/>
              <a:buChar char="§"/>
            </a:pPr>
            <a:r>
              <a:rPr lang="en-US" sz="2800" dirty="0">
                <a:latin typeface="Tahoma" panose="020B0604030504040204" pitchFamily="34" charset="0"/>
                <a:ea typeface="Tahoma" panose="020B0604030504040204" pitchFamily="34" charset="0"/>
                <a:cs typeface="Tahoma" panose="020B0604030504040204" pitchFamily="34" charset="0"/>
              </a:rPr>
              <a:t>Symbolism</a:t>
            </a:r>
          </a:p>
          <a:p>
            <a:pPr marL="457200" indent="-457200">
              <a:buFont typeface="Wingdings" panose="05000000000000000000" pitchFamily="2" charset="2"/>
              <a:buChar char="§"/>
            </a:pPr>
            <a:r>
              <a:rPr lang="en-US" sz="2800" dirty="0">
                <a:latin typeface="Tahoma" panose="020B0604030504040204" pitchFamily="34" charset="0"/>
                <a:ea typeface="Tahoma" panose="020B0604030504040204" pitchFamily="34" charset="0"/>
                <a:cs typeface="Tahoma" panose="020B0604030504040204" pitchFamily="34" charset="0"/>
              </a:rPr>
              <a:t>Victim mentality of fellow-exiles</a:t>
            </a:r>
          </a:p>
          <a:p>
            <a:pPr marL="457200" indent="-457200">
              <a:buFont typeface="Wingdings" panose="05000000000000000000" pitchFamily="2" charset="2"/>
              <a:buChar char="§"/>
            </a:pPr>
            <a:r>
              <a:rPr lang="en-US" sz="2800" dirty="0">
                <a:latin typeface="Tahoma" panose="020B0604030504040204" pitchFamily="34" charset="0"/>
                <a:ea typeface="Tahoma" panose="020B0604030504040204" pitchFamily="34" charset="0"/>
                <a:cs typeface="Tahoma" panose="020B0604030504040204" pitchFamily="34" charset="0"/>
              </a:rPr>
              <a:t>Ezekiel in same situation</a:t>
            </a:r>
          </a:p>
          <a:p>
            <a:pPr marL="457200" indent="-457200">
              <a:buFont typeface="Wingdings" panose="05000000000000000000" pitchFamily="2" charset="2"/>
              <a:buChar char="§"/>
            </a:pPr>
            <a:r>
              <a:rPr lang="en-US" sz="2800" dirty="0">
                <a:latin typeface="Tahoma" panose="020B0604030504040204" pitchFamily="34" charset="0"/>
                <a:ea typeface="Tahoma" panose="020B0604030504040204" pitchFamily="34" charset="0"/>
                <a:cs typeface="Tahoma" panose="020B0604030504040204" pitchFamily="34" charset="0"/>
              </a:rPr>
              <a:t>Afraid of God? </a:t>
            </a:r>
            <a:endParaRPr lang="en-GB" sz="2800" dirty="0">
              <a:latin typeface="Tahoma" panose="020B0604030504040204" pitchFamily="34" charset="0"/>
              <a:ea typeface="Tahoma" panose="020B0604030504040204" pitchFamily="34" charset="0"/>
              <a:cs typeface="Tahoma" panose="020B0604030504040204" pitchFamily="34" charset="0"/>
            </a:endParaRPr>
          </a:p>
        </p:txBody>
      </p:sp>
      <p:sp>
        <p:nvSpPr>
          <p:cNvPr id="3" name="TextBox 2">
            <a:extLst>
              <a:ext uri="{FF2B5EF4-FFF2-40B4-BE49-F238E27FC236}">
                <a16:creationId xmlns:a16="http://schemas.microsoft.com/office/drawing/2014/main" id="{8486A8A6-2C4F-4C3E-8C26-6850358CE1F2}"/>
              </a:ext>
            </a:extLst>
          </p:cNvPr>
          <p:cNvSpPr txBox="1"/>
          <p:nvPr/>
        </p:nvSpPr>
        <p:spPr>
          <a:xfrm>
            <a:off x="1742262" y="5421590"/>
            <a:ext cx="9946155" cy="830997"/>
          </a:xfrm>
          <a:prstGeom prst="rect">
            <a:avLst/>
          </a:prstGeom>
          <a:noFill/>
        </p:spPr>
        <p:txBody>
          <a:bodyPr wrap="square" rtlCol="0">
            <a:spAutoFit/>
          </a:bodyPr>
          <a:lstStyle/>
          <a:p>
            <a:r>
              <a:rPr lang="en-US" sz="2400" b="1" i="1" dirty="0">
                <a:ln w="6350">
                  <a:solidFill>
                    <a:schemeClr val="tx1"/>
                  </a:solidFill>
                </a:ln>
                <a:solidFill>
                  <a:srgbClr val="FFFF00"/>
                </a:solidFill>
                <a:effectLst>
                  <a:outerShdw blurRad="38100" dist="38100" dir="2700000" algn="tl">
                    <a:srgbClr val="000000">
                      <a:alpha val="43137"/>
                    </a:srgbClr>
                  </a:outerShdw>
                </a:effectLst>
              </a:rPr>
              <a:t>“the only proper answer is that it is the essence of impiety not to be afraid of God when there is reason to be afraid” </a:t>
            </a:r>
            <a:r>
              <a:rPr lang="en-US" sz="2400" b="1" dirty="0">
                <a:ln w="6350">
                  <a:solidFill>
                    <a:schemeClr val="tx1"/>
                  </a:solidFill>
                </a:ln>
                <a:solidFill>
                  <a:srgbClr val="FFFF00"/>
                </a:solidFill>
                <a:effectLst>
                  <a:outerShdw blurRad="38100" dist="38100" dir="2700000" algn="tl">
                    <a:srgbClr val="000000">
                      <a:alpha val="43137"/>
                    </a:srgbClr>
                  </a:outerShdw>
                </a:effectLst>
              </a:rPr>
              <a:t>John Murray</a:t>
            </a:r>
            <a:endParaRPr lang="en-GB" sz="2400" b="1" i="1" dirty="0">
              <a:ln w="6350">
                <a:solidFill>
                  <a:schemeClr val="tx1"/>
                </a:solidFill>
              </a:ln>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77839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4401671" y="170656"/>
            <a:ext cx="7648089" cy="743744"/>
          </a:xfrm>
          <a:prstGeom prst="rect">
            <a:avLst/>
          </a:prstGeom>
        </p:spPr>
        <p:txBody>
          <a:bodyPr vert="horz" lIns="91440" tIns="45720" rIns="91440" bIns="45720" rtlCol="0" anchor="t">
            <a:normAutofit fontScale="75000" lnSpcReduction="200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8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Signs, Blunders and Hard Words</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w="19050">
                  <a:solidFill>
                    <a:prstClr val="black"/>
                  </a:solidFill>
                </a:ln>
                <a:solidFill>
                  <a:srgbClr val="FFFF00"/>
                </a:solidFill>
                <a:effectLst>
                  <a:outerShdw blurRad="38100" dist="38100" dir="2700000" algn="tl">
                    <a:srgbClr val="000000">
                      <a:alpha val="43137"/>
                    </a:srgbClr>
                  </a:outerShdw>
                </a:effectLst>
                <a:uLnTx/>
                <a:uFillTx/>
                <a:latin typeface="Century Gothic" panose="020B0502020202020204"/>
                <a:ea typeface="+mj-ea"/>
                <a:cs typeface="+mj-cs"/>
              </a:rPr>
              <a:t>Ezekiel 12</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4" name="TextBox 3">
            <a:extLst>
              <a:ext uri="{FF2B5EF4-FFF2-40B4-BE49-F238E27FC236}">
                <a16:creationId xmlns:a16="http://schemas.microsoft.com/office/drawing/2014/main" id="{7E14E3C6-A6A8-4F03-80E6-65CD39E63A8B}"/>
              </a:ext>
            </a:extLst>
          </p:cNvPr>
          <p:cNvSpPr txBox="1"/>
          <p:nvPr/>
        </p:nvSpPr>
        <p:spPr>
          <a:xfrm>
            <a:off x="363557" y="1266940"/>
            <a:ext cx="10737773" cy="1631216"/>
          </a:xfrm>
          <a:prstGeom prst="rect">
            <a:avLst/>
          </a:prstGeom>
          <a:noFill/>
        </p:spPr>
        <p:txBody>
          <a:bodyPr wrap="square" rtlCol="0">
            <a:spAutoFit/>
          </a:bodyPr>
          <a:lstStyle/>
          <a:p>
            <a:pPr marL="715963" indent="-715963">
              <a:buAutoNum type="arabicPeriod"/>
            </a:pPr>
            <a:r>
              <a:rPr lang="en-US" sz="32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truths for the optimist vv. 3-7</a:t>
            </a:r>
          </a:p>
          <a:p>
            <a:pPr marL="715963" indent="-715963">
              <a:buAutoNum type="arabicPeriod"/>
            </a:pPr>
            <a:r>
              <a:rPr lang="en-US" sz="32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truths about their ruler vv.10-16</a:t>
            </a:r>
          </a:p>
          <a:p>
            <a:pPr marL="715963" indent="-715963">
              <a:buAutoNum type="arabicPeriod"/>
            </a:pPr>
            <a:r>
              <a:rPr lang="en-US"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words about the population vv.17-20</a:t>
            </a:r>
            <a:endParaRPr lang="en-GB"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2" name="TextBox 1">
            <a:extLst>
              <a:ext uri="{FF2B5EF4-FFF2-40B4-BE49-F238E27FC236}">
                <a16:creationId xmlns:a16="http://schemas.microsoft.com/office/drawing/2014/main" id="{B1C9F27D-CCB2-4D45-972E-24AB3E54EB1C}"/>
              </a:ext>
            </a:extLst>
          </p:cNvPr>
          <p:cNvSpPr txBox="1"/>
          <p:nvPr/>
        </p:nvSpPr>
        <p:spPr>
          <a:xfrm>
            <a:off x="1255922" y="3161841"/>
            <a:ext cx="6973677" cy="2677656"/>
          </a:xfrm>
          <a:prstGeom prst="rect">
            <a:avLst/>
          </a:prstGeom>
          <a:noFill/>
        </p:spPr>
        <p:txBody>
          <a:bodyPr wrap="square" rtlCol="0">
            <a:spAutoFit/>
          </a:bodyPr>
          <a:lstStyle/>
          <a:p>
            <a:pPr marL="457200" indent="-457200">
              <a:buFont typeface="Wingdings" panose="05000000000000000000" pitchFamily="2" charset="2"/>
              <a:buChar char="§"/>
            </a:pPr>
            <a:r>
              <a:rPr lang="en-US" sz="2800" dirty="0">
                <a:latin typeface="Tahoma" panose="020B0604030504040204" pitchFamily="34" charset="0"/>
                <a:ea typeface="Tahoma" panose="020B0604030504040204" pitchFamily="34" charset="0"/>
                <a:cs typeface="Tahoma" panose="020B0604030504040204" pitchFamily="34" charset="0"/>
              </a:rPr>
              <a:t>Trembling and dribbling</a:t>
            </a:r>
          </a:p>
          <a:p>
            <a:pPr marL="457200" indent="-457200">
              <a:buFont typeface="Wingdings" panose="05000000000000000000" pitchFamily="2" charset="2"/>
              <a:buChar char="§"/>
            </a:pPr>
            <a:r>
              <a:rPr lang="en-US" sz="2800" dirty="0">
                <a:latin typeface="Tahoma" panose="020B0604030504040204" pitchFamily="34" charset="0"/>
                <a:ea typeface="Tahoma" panose="020B0604030504040204" pitchFamily="34" charset="0"/>
                <a:cs typeface="Tahoma" panose="020B0604030504040204" pitchFamily="34" charset="0"/>
              </a:rPr>
              <a:t>Symbolism</a:t>
            </a:r>
          </a:p>
          <a:p>
            <a:pPr marL="457200" indent="-457200">
              <a:buFont typeface="Wingdings" panose="05000000000000000000" pitchFamily="2" charset="2"/>
              <a:buChar char="§"/>
            </a:pPr>
            <a:r>
              <a:rPr lang="en-US" sz="2800" dirty="0">
                <a:latin typeface="Tahoma" panose="020B0604030504040204" pitchFamily="34" charset="0"/>
                <a:ea typeface="Tahoma" panose="020B0604030504040204" pitchFamily="34" charset="0"/>
                <a:cs typeface="Tahoma" panose="020B0604030504040204" pitchFamily="34" charset="0"/>
              </a:rPr>
              <a:t>Victim mentality of fellow-exiles</a:t>
            </a:r>
          </a:p>
          <a:p>
            <a:pPr marL="457200" indent="-457200">
              <a:buFont typeface="Wingdings" panose="05000000000000000000" pitchFamily="2" charset="2"/>
              <a:buChar char="§"/>
            </a:pPr>
            <a:r>
              <a:rPr lang="en-US" sz="2800" dirty="0">
                <a:latin typeface="Tahoma" panose="020B0604030504040204" pitchFamily="34" charset="0"/>
                <a:ea typeface="Tahoma" panose="020B0604030504040204" pitchFamily="34" charset="0"/>
                <a:cs typeface="Tahoma" panose="020B0604030504040204" pitchFamily="34" charset="0"/>
              </a:rPr>
              <a:t>Ezekiel in same situation</a:t>
            </a:r>
          </a:p>
          <a:p>
            <a:pPr marL="457200" indent="-457200">
              <a:buFont typeface="Wingdings" panose="05000000000000000000" pitchFamily="2" charset="2"/>
              <a:buChar char="§"/>
            </a:pPr>
            <a:r>
              <a:rPr lang="en-US" sz="2800" dirty="0">
                <a:latin typeface="Tahoma" panose="020B0604030504040204" pitchFamily="34" charset="0"/>
                <a:ea typeface="Tahoma" panose="020B0604030504040204" pitchFamily="34" charset="0"/>
                <a:cs typeface="Tahoma" panose="020B0604030504040204" pitchFamily="34" charset="0"/>
              </a:rPr>
              <a:t>Afraid of God?</a:t>
            </a:r>
          </a:p>
          <a:p>
            <a:pPr marL="457200" indent="-457200">
              <a:buFont typeface="Wingdings" panose="05000000000000000000" pitchFamily="2" charset="2"/>
              <a:buChar char="§"/>
            </a:pPr>
            <a:r>
              <a:rPr lang="en-US" sz="2800" dirty="0">
                <a:latin typeface="Tahoma" panose="020B0604030504040204" pitchFamily="34" charset="0"/>
                <a:ea typeface="Tahoma" panose="020B0604030504040204" pitchFamily="34" charset="0"/>
                <a:cs typeface="Tahoma" panose="020B0604030504040204" pitchFamily="34" charset="0"/>
              </a:rPr>
              <a:t>Jesus’ words: Mat.10:28 </a:t>
            </a:r>
            <a:endParaRPr lang="en-GB"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93585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1000"/>
                                        <p:tgtEl>
                                          <p:spTgt spid="2">
                                            <p:txEl>
                                              <p:pRg st="5" end="5"/>
                                            </p:txEl>
                                          </p:spTgt>
                                        </p:tgtEl>
                                      </p:cBhvr>
                                    </p:animEffect>
                                    <p:anim calcmode="lin" valueType="num">
                                      <p:cBhvr>
                                        <p:cTn id="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4401671" y="170656"/>
            <a:ext cx="7648089" cy="743744"/>
          </a:xfrm>
          <a:prstGeom prst="rect">
            <a:avLst/>
          </a:prstGeom>
        </p:spPr>
        <p:txBody>
          <a:bodyPr vert="horz" lIns="91440" tIns="45720" rIns="91440" bIns="45720" rtlCol="0" anchor="t">
            <a:normAutofit fontScale="75000" lnSpcReduction="200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8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Signs, Blunders and Hard Words</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w="19050">
                  <a:solidFill>
                    <a:prstClr val="black"/>
                  </a:solidFill>
                </a:ln>
                <a:solidFill>
                  <a:srgbClr val="FFFF00"/>
                </a:solidFill>
                <a:effectLst>
                  <a:outerShdw blurRad="38100" dist="38100" dir="2700000" algn="tl">
                    <a:srgbClr val="000000">
                      <a:alpha val="43137"/>
                    </a:srgbClr>
                  </a:outerShdw>
                </a:effectLst>
                <a:uLnTx/>
                <a:uFillTx/>
                <a:latin typeface="Century Gothic" panose="020B0502020202020204"/>
                <a:ea typeface="+mj-ea"/>
                <a:cs typeface="+mj-cs"/>
              </a:rPr>
              <a:t>Ezekiel 12</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4" name="TextBox 3">
            <a:extLst>
              <a:ext uri="{FF2B5EF4-FFF2-40B4-BE49-F238E27FC236}">
                <a16:creationId xmlns:a16="http://schemas.microsoft.com/office/drawing/2014/main" id="{7E14E3C6-A6A8-4F03-80E6-65CD39E63A8B}"/>
              </a:ext>
            </a:extLst>
          </p:cNvPr>
          <p:cNvSpPr txBox="1"/>
          <p:nvPr/>
        </p:nvSpPr>
        <p:spPr>
          <a:xfrm>
            <a:off x="363557" y="1266940"/>
            <a:ext cx="10737773" cy="2185214"/>
          </a:xfrm>
          <a:prstGeom prst="rect">
            <a:avLst/>
          </a:prstGeom>
          <a:noFill/>
        </p:spPr>
        <p:txBody>
          <a:bodyPr wrap="square" rtlCol="0">
            <a:spAutoFit/>
          </a:bodyPr>
          <a:lstStyle/>
          <a:p>
            <a:pPr marL="715963" indent="-715963">
              <a:buAutoNum type="arabicPeriod"/>
            </a:pPr>
            <a:r>
              <a:rPr lang="en-US" sz="32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truths for the optimist vv. 3-7</a:t>
            </a:r>
          </a:p>
          <a:p>
            <a:pPr marL="715963" indent="-715963">
              <a:buAutoNum type="arabicPeriod"/>
            </a:pPr>
            <a:r>
              <a:rPr lang="en-US" sz="32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truths about their ruler vv.10-16</a:t>
            </a:r>
          </a:p>
          <a:p>
            <a:pPr marL="715963" indent="-715963">
              <a:buAutoNum type="arabicPeriod"/>
            </a:pPr>
            <a:r>
              <a:rPr lang="en-US" sz="32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words about the population vv.17-2</a:t>
            </a:r>
            <a:r>
              <a:rPr lang="en-US"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0</a:t>
            </a:r>
          </a:p>
          <a:p>
            <a:pPr marL="715963" indent="-715963">
              <a:buAutoNum type="arabicPeriod"/>
            </a:pPr>
            <a:r>
              <a:rPr lang="en-US"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words for the cynic vv.21-28</a:t>
            </a:r>
            <a:endParaRPr lang="en-GB"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22974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4401671" y="170656"/>
            <a:ext cx="7648089" cy="743744"/>
          </a:xfrm>
          <a:prstGeom prst="rect">
            <a:avLst/>
          </a:prstGeom>
        </p:spPr>
        <p:txBody>
          <a:bodyPr vert="horz" lIns="91440" tIns="45720" rIns="91440" bIns="45720" rtlCol="0" anchor="t">
            <a:normAutofit fontScale="75000" lnSpcReduction="200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8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Signs, Blunders and Hard Words</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w="19050">
                  <a:solidFill>
                    <a:prstClr val="black"/>
                  </a:solidFill>
                </a:ln>
                <a:solidFill>
                  <a:srgbClr val="FFFF00"/>
                </a:solidFill>
                <a:effectLst>
                  <a:outerShdw blurRad="38100" dist="38100" dir="2700000" algn="tl">
                    <a:srgbClr val="000000">
                      <a:alpha val="43137"/>
                    </a:srgbClr>
                  </a:outerShdw>
                </a:effectLst>
                <a:uLnTx/>
                <a:uFillTx/>
                <a:latin typeface="Century Gothic" panose="020B0502020202020204"/>
                <a:ea typeface="+mj-ea"/>
                <a:cs typeface="+mj-cs"/>
              </a:rPr>
              <a:t>Ezekiel 12</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4" name="TextBox 3">
            <a:extLst>
              <a:ext uri="{FF2B5EF4-FFF2-40B4-BE49-F238E27FC236}">
                <a16:creationId xmlns:a16="http://schemas.microsoft.com/office/drawing/2014/main" id="{7E14E3C6-A6A8-4F03-80E6-65CD39E63A8B}"/>
              </a:ext>
            </a:extLst>
          </p:cNvPr>
          <p:cNvSpPr txBox="1"/>
          <p:nvPr/>
        </p:nvSpPr>
        <p:spPr>
          <a:xfrm>
            <a:off x="363557" y="1266940"/>
            <a:ext cx="10737773" cy="2123658"/>
          </a:xfrm>
          <a:prstGeom prst="rect">
            <a:avLst/>
          </a:prstGeom>
          <a:noFill/>
        </p:spPr>
        <p:txBody>
          <a:bodyPr wrap="square" rtlCol="0">
            <a:spAutoFit/>
          </a:bodyPr>
          <a:lstStyle/>
          <a:p>
            <a:pPr marL="715963" indent="-715963">
              <a:buAutoNum type="arabicPeriod"/>
            </a:pPr>
            <a:r>
              <a:rPr lang="en-US" sz="32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truths for the optimist vv. 3-7</a:t>
            </a:r>
          </a:p>
          <a:p>
            <a:pPr marL="715963" indent="-715963">
              <a:buAutoNum type="arabicPeriod"/>
            </a:pPr>
            <a:r>
              <a:rPr lang="en-US" sz="32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truths about their ruler vv.10-16</a:t>
            </a:r>
          </a:p>
          <a:p>
            <a:pPr marL="715963" indent="-715963">
              <a:buAutoNum type="arabicPeriod"/>
            </a:pPr>
            <a:r>
              <a:rPr lang="en-US" sz="32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words about the population vv.17-20</a:t>
            </a:r>
          </a:p>
          <a:p>
            <a:pPr marL="715963" indent="-715963">
              <a:buAutoNum type="arabicPeriod"/>
            </a:pPr>
            <a:r>
              <a:rPr lang="en-US"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words for the cynic vv.21-28</a:t>
            </a:r>
            <a:endParaRPr lang="en-GB"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2" name="TextBox 1">
            <a:extLst>
              <a:ext uri="{FF2B5EF4-FFF2-40B4-BE49-F238E27FC236}">
                <a16:creationId xmlns:a16="http://schemas.microsoft.com/office/drawing/2014/main" id="{45349147-86A6-4552-B336-380AF87C572D}"/>
              </a:ext>
            </a:extLst>
          </p:cNvPr>
          <p:cNvSpPr txBox="1"/>
          <p:nvPr/>
        </p:nvSpPr>
        <p:spPr>
          <a:xfrm>
            <a:off x="1090670" y="3429000"/>
            <a:ext cx="9829121" cy="1715854"/>
          </a:xfrm>
          <a:prstGeom prst="rect">
            <a:avLst/>
          </a:prstGeom>
          <a:noFill/>
        </p:spPr>
        <p:txBody>
          <a:bodyPr wrap="square" rtlCol="0">
            <a:spAutoFit/>
          </a:bodyPr>
          <a:lstStyle/>
          <a:p>
            <a:pPr>
              <a:lnSpc>
                <a:spcPct val="150000"/>
              </a:lnSpc>
              <a:spcAft>
                <a:spcPts val="600"/>
              </a:spcAft>
            </a:pPr>
            <a:r>
              <a:rPr lang="en-US" sz="2800" b="1" dirty="0">
                <a:ln>
                  <a:solidFill>
                    <a:schemeClr val="tx1"/>
                  </a:solidFill>
                </a:ln>
                <a:solidFill>
                  <a:schemeClr val="accent2">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Two proverbs:</a:t>
            </a:r>
            <a:r>
              <a:rPr lang="en-US" sz="28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1073150" lvl="1" indent="-715963">
              <a:spcAft>
                <a:spcPts val="300"/>
              </a:spcAft>
              <a:buFont typeface="Wingdings" panose="05000000000000000000" pitchFamily="2" charset="2"/>
              <a:buChar char="Ø"/>
            </a:pPr>
            <a:r>
              <a:rPr lang="en-US" sz="2800" i="1" dirty="0">
                <a:latin typeface="Tahoma" panose="020B0604030504040204" pitchFamily="34" charset="0"/>
                <a:ea typeface="Tahoma" panose="020B0604030504040204" pitchFamily="34" charset="0"/>
                <a:cs typeface="Tahoma" panose="020B0604030504040204" pitchFamily="34" charset="0"/>
              </a:rPr>
              <a:t>“The days go by and every  vision comes to nothing”</a:t>
            </a:r>
          </a:p>
          <a:p>
            <a:pPr marL="1073150" lvl="1" indent="-715963">
              <a:buFont typeface="Wingdings" panose="05000000000000000000" pitchFamily="2" charset="2"/>
              <a:buChar char="Ø"/>
            </a:pPr>
            <a:r>
              <a:rPr lang="en-US" sz="2800" i="1" dirty="0">
                <a:latin typeface="Tahoma" panose="020B0604030504040204" pitchFamily="34" charset="0"/>
                <a:ea typeface="Tahoma" panose="020B0604030504040204" pitchFamily="34" charset="0"/>
                <a:cs typeface="Tahoma" panose="020B0604030504040204" pitchFamily="34" charset="0"/>
              </a:rPr>
              <a:t>“the vision he sees is …for the distant future”</a:t>
            </a:r>
            <a:endParaRPr lang="en-GB"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87085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4401671" y="170656"/>
            <a:ext cx="7648089" cy="743744"/>
          </a:xfrm>
          <a:prstGeom prst="rect">
            <a:avLst/>
          </a:prstGeom>
        </p:spPr>
        <p:txBody>
          <a:bodyPr vert="horz" lIns="91440" tIns="45720" rIns="91440" bIns="45720" rtlCol="0" anchor="t">
            <a:normAutofit fontScale="75000" lnSpcReduction="200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8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Signs, Blunders and Hard Words</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w="19050">
                  <a:solidFill>
                    <a:prstClr val="black"/>
                  </a:solidFill>
                </a:ln>
                <a:solidFill>
                  <a:srgbClr val="FFFF00"/>
                </a:solidFill>
                <a:effectLst>
                  <a:outerShdw blurRad="38100" dist="38100" dir="2700000" algn="tl">
                    <a:srgbClr val="000000">
                      <a:alpha val="43137"/>
                    </a:srgbClr>
                  </a:outerShdw>
                </a:effectLst>
                <a:uLnTx/>
                <a:uFillTx/>
                <a:latin typeface="Century Gothic" panose="020B0502020202020204"/>
                <a:ea typeface="+mj-ea"/>
                <a:cs typeface="+mj-cs"/>
              </a:rPr>
              <a:t>Ezekiel 12</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4" name="TextBox 3">
            <a:extLst>
              <a:ext uri="{FF2B5EF4-FFF2-40B4-BE49-F238E27FC236}">
                <a16:creationId xmlns:a16="http://schemas.microsoft.com/office/drawing/2014/main" id="{7E14E3C6-A6A8-4F03-80E6-65CD39E63A8B}"/>
              </a:ext>
            </a:extLst>
          </p:cNvPr>
          <p:cNvSpPr txBox="1"/>
          <p:nvPr/>
        </p:nvSpPr>
        <p:spPr>
          <a:xfrm>
            <a:off x="363557" y="1266940"/>
            <a:ext cx="10737773" cy="2123658"/>
          </a:xfrm>
          <a:prstGeom prst="rect">
            <a:avLst/>
          </a:prstGeom>
          <a:noFill/>
        </p:spPr>
        <p:txBody>
          <a:bodyPr wrap="square" rtlCol="0">
            <a:spAutoFit/>
          </a:bodyPr>
          <a:lstStyle/>
          <a:p>
            <a:pPr marL="715963" indent="-715963">
              <a:buAutoNum type="arabicPeriod"/>
            </a:pPr>
            <a:r>
              <a:rPr lang="en-US" sz="32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truths for the optimist vv. 3-7</a:t>
            </a:r>
          </a:p>
          <a:p>
            <a:pPr marL="715963" indent="-715963">
              <a:buAutoNum type="arabicPeriod"/>
            </a:pPr>
            <a:r>
              <a:rPr lang="en-US" sz="32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truths about their ruler vv.10-16</a:t>
            </a:r>
          </a:p>
          <a:p>
            <a:pPr marL="715963" indent="-715963">
              <a:buAutoNum type="arabicPeriod"/>
            </a:pPr>
            <a:r>
              <a:rPr lang="en-US" sz="32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words about the population vv.17-20</a:t>
            </a:r>
          </a:p>
          <a:p>
            <a:pPr marL="715963" indent="-715963">
              <a:buAutoNum type="arabicPeriod"/>
            </a:pPr>
            <a:r>
              <a:rPr lang="en-US"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words for the cynic vv.21-28</a:t>
            </a:r>
            <a:endParaRPr lang="en-GB"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2" name="TextBox 1">
            <a:extLst>
              <a:ext uri="{FF2B5EF4-FFF2-40B4-BE49-F238E27FC236}">
                <a16:creationId xmlns:a16="http://schemas.microsoft.com/office/drawing/2014/main" id="{45349147-86A6-4552-B336-380AF87C572D}"/>
              </a:ext>
            </a:extLst>
          </p:cNvPr>
          <p:cNvSpPr txBox="1"/>
          <p:nvPr/>
        </p:nvSpPr>
        <p:spPr>
          <a:xfrm>
            <a:off x="1090670" y="3429000"/>
            <a:ext cx="9829121" cy="1715854"/>
          </a:xfrm>
          <a:prstGeom prst="rect">
            <a:avLst/>
          </a:prstGeom>
          <a:noFill/>
        </p:spPr>
        <p:txBody>
          <a:bodyPr wrap="square" rtlCol="0">
            <a:spAutoFit/>
          </a:bodyPr>
          <a:lstStyle/>
          <a:p>
            <a:pPr>
              <a:lnSpc>
                <a:spcPct val="150000"/>
              </a:lnSpc>
              <a:spcAft>
                <a:spcPts val="600"/>
              </a:spcAft>
            </a:pPr>
            <a:r>
              <a:rPr lang="en-US" sz="2800" b="1" dirty="0">
                <a:ln>
                  <a:solidFill>
                    <a:schemeClr val="tx1"/>
                  </a:solidFill>
                </a:ln>
                <a:solidFill>
                  <a:schemeClr val="accent2">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Two proverbs:</a:t>
            </a:r>
            <a:r>
              <a:rPr lang="en-US" sz="28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1073150" lvl="1" indent="-715963">
              <a:spcAft>
                <a:spcPts val="300"/>
              </a:spcAft>
              <a:buFont typeface="Wingdings" panose="05000000000000000000" pitchFamily="2" charset="2"/>
              <a:buChar char="Ø"/>
            </a:pPr>
            <a:r>
              <a:rPr lang="en-US" sz="2800" i="1" dirty="0">
                <a:latin typeface="Tahoma" panose="020B0604030504040204" pitchFamily="34" charset="0"/>
                <a:ea typeface="Tahoma" panose="020B0604030504040204" pitchFamily="34" charset="0"/>
                <a:cs typeface="Tahoma" panose="020B0604030504040204" pitchFamily="34" charset="0"/>
              </a:rPr>
              <a:t>“The days go by and every  vision comes to nothing”</a:t>
            </a:r>
          </a:p>
          <a:p>
            <a:pPr marL="1073150" lvl="1" indent="-715963">
              <a:buFont typeface="Wingdings" panose="05000000000000000000" pitchFamily="2" charset="2"/>
              <a:buChar char="Ø"/>
            </a:pPr>
            <a:r>
              <a:rPr lang="en-US" sz="2800" i="1" dirty="0">
                <a:latin typeface="Tahoma" panose="020B0604030504040204" pitchFamily="34" charset="0"/>
                <a:ea typeface="Tahoma" panose="020B0604030504040204" pitchFamily="34" charset="0"/>
                <a:cs typeface="Tahoma" panose="020B0604030504040204" pitchFamily="34" charset="0"/>
              </a:rPr>
              <a:t>“the vision he sees is …for the distant future”</a:t>
            </a:r>
            <a:endParaRPr lang="en-GB" sz="2800" dirty="0">
              <a:latin typeface="Tahoma" panose="020B0604030504040204" pitchFamily="34" charset="0"/>
              <a:ea typeface="Tahoma" panose="020B0604030504040204" pitchFamily="34" charset="0"/>
              <a:cs typeface="Tahoma" panose="020B0604030504040204" pitchFamily="34" charset="0"/>
            </a:endParaRPr>
          </a:p>
        </p:txBody>
      </p:sp>
      <p:sp>
        <p:nvSpPr>
          <p:cNvPr id="3" name="TextBox 2">
            <a:extLst>
              <a:ext uri="{FF2B5EF4-FFF2-40B4-BE49-F238E27FC236}">
                <a16:creationId xmlns:a16="http://schemas.microsoft.com/office/drawing/2014/main" id="{219EB33E-D4FE-4011-8920-68AE9B6CC6D4}"/>
              </a:ext>
            </a:extLst>
          </p:cNvPr>
          <p:cNvSpPr txBox="1"/>
          <p:nvPr/>
        </p:nvSpPr>
        <p:spPr>
          <a:xfrm>
            <a:off x="1736034" y="5386706"/>
            <a:ext cx="9365295" cy="584775"/>
          </a:xfrm>
          <a:prstGeom prst="rect">
            <a:avLst/>
          </a:prstGeom>
          <a:noFill/>
        </p:spPr>
        <p:txBody>
          <a:bodyPr wrap="square" rtlCol="0">
            <a:spAutoFit/>
          </a:bodyPr>
          <a:lstStyle/>
          <a:p>
            <a:r>
              <a:rPr lang="en-US" sz="3200" b="1" dirty="0">
                <a:effectLst>
                  <a:outerShdw blurRad="38100" dist="38100" dir="2700000" algn="tl">
                    <a:srgbClr val="000000">
                      <a:alpha val="43137"/>
                    </a:srgbClr>
                  </a:outerShdw>
                </a:effectLst>
              </a:rPr>
              <a:t>God’s word is irrelevant!</a:t>
            </a:r>
            <a:endParaRPr lang="en-GB"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46098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4401671" y="170656"/>
            <a:ext cx="7648089" cy="743744"/>
          </a:xfrm>
          <a:prstGeom prst="rect">
            <a:avLst/>
          </a:prstGeom>
        </p:spPr>
        <p:txBody>
          <a:bodyPr vert="horz" lIns="91440" tIns="45720" rIns="91440" bIns="45720" rtlCol="0" anchor="t">
            <a:normAutofit fontScale="75000" lnSpcReduction="200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8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Signs, Blunders and Hard Words</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w="19050">
                  <a:solidFill>
                    <a:prstClr val="black"/>
                  </a:solidFill>
                </a:ln>
                <a:solidFill>
                  <a:srgbClr val="FFFF00"/>
                </a:solidFill>
                <a:effectLst>
                  <a:outerShdw blurRad="38100" dist="38100" dir="2700000" algn="tl">
                    <a:srgbClr val="000000">
                      <a:alpha val="43137"/>
                    </a:srgbClr>
                  </a:outerShdw>
                </a:effectLst>
                <a:uLnTx/>
                <a:uFillTx/>
                <a:latin typeface="Century Gothic" panose="020B0502020202020204"/>
                <a:ea typeface="+mj-ea"/>
                <a:cs typeface="+mj-cs"/>
              </a:rPr>
              <a:t>Ezekiel 12</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4" name="TextBox 3">
            <a:extLst>
              <a:ext uri="{FF2B5EF4-FFF2-40B4-BE49-F238E27FC236}">
                <a16:creationId xmlns:a16="http://schemas.microsoft.com/office/drawing/2014/main" id="{7E14E3C6-A6A8-4F03-80E6-65CD39E63A8B}"/>
              </a:ext>
            </a:extLst>
          </p:cNvPr>
          <p:cNvSpPr txBox="1"/>
          <p:nvPr/>
        </p:nvSpPr>
        <p:spPr>
          <a:xfrm>
            <a:off x="363557" y="1266940"/>
            <a:ext cx="10737773" cy="2123658"/>
          </a:xfrm>
          <a:prstGeom prst="rect">
            <a:avLst/>
          </a:prstGeom>
          <a:noFill/>
        </p:spPr>
        <p:txBody>
          <a:bodyPr wrap="square" rtlCol="0">
            <a:spAutoFit/>
          </a:bodyPr>
          <a:lstStyle/>
          <a:p>
            <a:pPr marL="715963" indent="-715963">
              <a:buAutoNum type="arabicPeriod"/>
            </a:pPr>
            <a:r>
              <a:rPr lang="en-US" sz="32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truths for the optimist vv. 3-7</a:t>
            </a:r>
          </a:p>
          <a:p>
            <a:pPr marL="715963" indent="-715963">
              <a:buAutoNum type="arabicPeriod"/>
            </a:pPr>
            <a:r>
              <a:rPr lang="en-US" sz="32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truths about their ruler vv.10-16</a:t>
            </a:r>
          </a:p>
          <a:p>
            <a:pPr marL="715963" indent="-715963">
              <a:buAutoNum type="arabicPeriod"/>
            </a:pPr>
            <a:r>
              <a:rPr lang="en-US" sz="32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words about the population vv.17-20</a:t>
            </a:r>
          </a:p>
          <a:p>
            <a:pPr marL="715963" indent="-715963">
              <a:buAutoNum type="arabicPeriod"/>
            </a:pPr>
            <a:r>
              <a:rPr lang="en-US"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words for the cynic vv.21-28</a:t>
            </a:r>
            <a:endParaRPr lang="en-GB"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2" name="TextBox 1">
            <a:extLst>
              <a:ext uri="{FF2B5EF4-FFF2-40B4-BE49-F238E27FC236}">
                <a16:creationId xmlns:a16="http://schemas.microsoft.com/office/drawing/2014/main" id="{45349147-86A6-4552-B336-380AF87C572D}"/>
              </a:ext>
            </a:extLst>
          </p:cNvPr>
          <p:cNvSpPr txBox="1"/>
          <p:nvPr/>
        </p:nvSpPr>
        <p:spPr>
          <a:xfrm>
            <a:off x="1090670" y="3429000"/>
            <a:ext cx="9829121" cy="1715854"/>
          </a:xfrm>
          <a:prstGeom prst="rect">
            <a:avLst/>
          </a:prstGeom>
          <a:noFill/>
        </p:spPr>
        <p:txBody>
          <a:bodyPr wrap="square" rtlCol="0">
            <a:spAutoFit/>
          </a:bodyPr>
          <a:lstStyle/>
          <a:p>
            <a:pPr>
              <a:lnSpc>
                <a:spcPct val="150000"/>
              </a:lnSpc>
              <a:spcAft>
                <a:spcPts val="600"/>
              </a:spcAft>
            </a:pPr>
            <a:r>
              <a:rPr lang="en-US" sz="2800" b="1" dirty="0">
                <a:ln>
                  <a:solidFill>
                    <a:schemeClr val="tx1"/>
                  </a:solidFill>
                </a:ln>
                <a:solidFill>
                  <a:schemeClr val="accent2">
                    <a:lumMod val="7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Two proverbs:</a:t>
            </a:r>
            <a:r>
              <a:rPr lang="en-US" sz="28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p>
          <a:p>
            <a:pPr marL="1073150" lvl="1" indent="-715963">
              <a:spcAft>
                <a:spcPts val="300"/>
              </a:spcAft>
              <a:buFont typeface="Wingdings" panose="05000000000000000000" pitchFamily="2" charset="2"/>
              <a:buChar char="Ø"/>
            </a:pPr>
            <a:r>
              <a:rPr lang="en-US" sz="2800" i="1" dirty="0">
                <a:latin typeface="Tahoma" panose="020B0604030504040204" pitchFamily="34" charset="0"/>
                <a:ea typeface="Tahoma" panose="020B0604030504040204" pitchFamily="34" charset="0"/>
                <a:cs typeface="Tahoma" panose="020B0604030504040204" pitchFamily="34" charset="0"/>
              </a:rPr>
              <a:t>“The days go by and every  vision comes to nothing”</a:t>
            </a:r>
          </a:p>
          <a:p>
            <a:pPr marL="1073150" lvl="1" indent="-715963">
              <a:buFont typeface="Wingdings" panose="05000000000000000000" pitchFamily="2" charset="2"/>
              <a:buChar char="Ø"/>
            </a:pPr>
            <a:r>
              <a:rPr lang="en-US" sz="2800" i="1" dirty="0">
                <a:latin typeface="Tahoma" panose="020B0604030504040204" pitchFamily="34" charset="0"/>
                <a:ea typeface="Tahoma" panose="020B0604030504040204" pitchFamily="34" charset="0"/>
                <a:cs typeface="Tahoma" panose="020B0604030504040204" pitchFamily="34" charset="0"/>
              </a:rPr>
              <a:t>“the vision he sees is …for the distant future”</a:t>
            </a:r>
            <a:endParaRPr lang="en-GB" sz="2800" dirty="0">
              <a:latin typeface="Tahoma" panose="020B0604030504040204" pitchFamily="34" charset="0"/>
              <a:ea typeface="Tahoma" panose="020B0604030504040204" pitchFamily="34" charset="0"/>
              <a:cs typeface="Tahoma" panose="020B0604030504040204" pitchFamily="34" charset="0"/>
            </a:endParaRPr>
          </a:p>
        </p:txBody>
      </p:sp>
      <p:sp>
        <p:nvSpPr>
          <p:cNvPr id="3" name="TextBox 2">
            <a:extLst>
              <a:ext uri="{FF2B5EF4-FFF2-40B4-BE49-F238E27FC236}">
                <a16:creationId xmlns:a16="http://schemas.microsoft.com/office/drawing/2014/main" id="{219EB33E-D4FE-4011-8920-68AE9B6CC6D4}"/>
              </a:ext>
            </a:extLst>
          </p:cNvPr>
          <p:cNvSpPr txBox="1"/>
          <p:nvPr/>
        </p:nvSpPr>
        <p:spPr>
          <a:xfrm>
            <a:off x="1736034" y="5386706"/>
            <a:ext cx="5009323" cy="584775"/>
          </a:xfrm>
          <a:prstGeom prst="rect">
            <a:avLst/>
          </a:prstGeom>
          <a:noFill/>
        </p:spPr>
        <p:txBody>
          <a:bodyPr wrap="square" rtlCol="0">
            <a:spAutoFit/>
          </a:bodyPr>
          <a:lstStyle/>
          <a:p>
            <a:r>
              <a:rPr lang="en-US" sz="3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God’s</a:t>
            </a:r>
            <a:r>
              <a:rPr lang="en-US" sz="3200" b="1" dirty="0">
                <a:effectLst>
                  <a:outerShdw blurRad="38100" dist="38100" dir="2700000" algn="tl">
                    <a:srgbClr val="000000">
                      <a:alpha val="43137"/>
                    </a:srgbClr>
                  </a:outerShdw>
                </a:effectLst>
              </a:rPr>
              <a:t> word is irrelevant!</a:t>
            </a:r>
            <a:endParaRPr lang="en-GB" sz="3200" b="1" dirty="0">
              <a:effectLst>
                <a:outerShdw blurRad="38100" dist="38100" dir="2700000" algn="tl">
                  <a:srgbClr val="000000">
                    <a:alpha val="43137"/>
                  </a:srgbClr>
                </a:outerShdw>
              </a:effectLst>
            </a:endParaRPr>
          </a:p>
        </p:txBody>
      </p:sp>
      <p:sp>
        <p:nvSpPr>
          <p:cNvPr id="5" name="TextBox 4">
            <a:extLst>
              <a:ext uri="{FF2B5EF4-FFF2-40B4-BE49-F238E27FC236}">
                <a16:creationId xmlns:a16="http://schemas.microsoft.com/office/drawing/2014/main" id="{5630EECF-88AB-40DE-A6E6-57927E85CA7D}"/>
              </a:ext>
            </a:extLst>
          </p:cNvPr>
          <p:cNvSpPr txBox="1"/>
          <p:nvPr/>
        </p:nvSpPr>
        <p:spPr>
          <a:xfrm>
            <a:off x="6745357" y="5359965"/>
            <a:ext cx="4757530" cy="584775"/>
          </a:xfrm>
          <a:prstGeom prst="rect">
            <a:avLst/>
          </a:prstGeom>
          <a:noFill/>
        </p:spPr>
        <p:txBody>
          <a:bodyPr wrap="square" rtlCol="0">
            <a:spAutoFit/>
          </a:bodyPr>
          <a:lstStyle/>
          <a:p>
            <a:r>
              <a:rPr lang="en-US" sz="3200" b="1" dirty="0">
                <a:ln>
                  <a:solidFill>
                    <a:schemeClr val="tx1"/>
                  </a:solidFill>
                </a:ln>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God’s solemn warning</a:t>
            </a:r>
            <a:endParaRPr lang="en-GB" sz="3200" b="1" dirty="0">
              <a:ln>
                <a:solidFill>
                  <a:schemeClr val="tx1"/>
                </a:solidFill>
              </a:ln>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17012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4401671" y="170656"/>
            <a:ext cx="7648089" cy="743744"/>
          </a:xfrm>
          <a:prstGeom prst="rect">
            <a:avLst/>
          </a:prstGeom>
        </p:spPr>
        <p:txBody>
          <a:bodyPr vert="horz" lIns="91440" tIns="45720" rIns="91440" bIns="45720" rtlCol="0" anchor="t">
            <a:normAutofit fontScale="75000" lnSpcReduction="200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8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Signs, Blunders and Hard Words</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w="19050">
                  <a:solidFill>
                    <a:prstClr val="black"/>
                  </a:solidFill>
                </a:ln>
                <a:solidFill>
                  <a:srgbClr val="FFFF00"/>
                </a:solidFill>
                <a:effectLst>
                  <a:outerShdw blurRad="38100" dist="38100" dir="2700000" algn="tl">
                    <a:srgbClr val="000000">
                      <a:alpha val="43137"/>
                    </a:srgbClr>
                  </a:outerShdw>
                </a:effectLst>
                <a:uLnTx/>
                <a:uFillTx/>
                <a:latin typeface="Century Gothic" panose="020B0502020202020204"/>
                <a:ea typeface="+mj-ea"/>
                <a:cs typeface="+mj-cs"/>
              </a:rPr>
              <a:t>Ezekiel 12</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4" name="TextBox 3">
            <a:extLst>
              <a:ext uri="{FF2B5EF4-FFF2-40B4-BE49-F238E27FC236}">
                <a16:creationId xmlns:a16="http://schemas.microsoft.com/office/drawing/2014/main" id="{7E14E3C6-A6A8-4F03-80E6-65CD39E63A8B}"/>
              </a:ext>
            </a:extLst>
          </p:cNvPr>
          <p:cNvSpPr txBox="1"/>
          <p:nvPr/>
        </p:nvSpPr>
        <p:spPr>
          <a:xfrm>
            <a:off x="363557" y="1266940"/>
            <a:ext cx="10737773" cy="2123658"/>
          </a:xfrm>
          <a:prstGeom prst="rect">
            <a:avLst/>
          </a:prstGeom>
          <a:noFill/>
        </p:spPr>
        <p:txBody>
          <a:bodyPr wrap="square" rtlCol="0">
            <a:spAutoFit/>
          </a:bodyPr>
          <a:lstStyle/>
          <a:p>
            <a:pPr marL="715963" indent="-715963">
              <a:buAutoNum type="arabicPeriod"/>
            </a:pPr>
            <a:r>
              <a:rPr lang="en-US" sz="32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truths for the optimist vv. 3-7</a:t>
            </a:r>
          </a:p>
          <a:p>
            <a:pPr marL="715963" indent="-715963">
              <a:buAutoNum type="arabicPeriod"/>
            </a:pPr>
            <a:r>
              <a:rPr lang="en-US" sz="32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truths about their ruler vv.10-16</a:t>
            </a:r>
          </a:p>
          <a:p>
            <a:pPr marL="715963" indent="-715963">
              <a:buAutoNum type="arabicPeriod"/>
            </a:pPr>
            <a:r>
              <a:rPr lang="en-US" sz="32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words about the population vv.17-20</a:t>
            </a:r>
          </a:p>
          <a:p>
            <a:pPr marL="715963" indent="-715963">
              <a:buAutoNum type="arabicPeriod"/>
            </a:pPr>
            <a:r>
              <a:rPr lang="en-US"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words for the cynic vv.21-28</a:t>
            </a:r>
            <a:endParaRPr lang="en-GB"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2" name="TextBox 1">
            <a:extLst>
              <a:ext uri="{FF2B5EF4-FFF2-40B4-BE49-F238E27FC236}">
                <a16:creationId xmlns:a16="http://schemas.microsoft.com/office/drawing/2014/main" id="{45349147-86A6-4552-B336-380AF87C572D}"/>
              </a:ext>
            </a:extLst>
          </p:cNvPr>
          <p:cNvSpPr txBox="1"/>
          <p:nvPr/>
        </p:nvSpPr>
        <p:spPr>
          <a:xfrm>
            <a:off x="1050914" y="3654757"/>
            <a:ext cx="9829121" cy="730585"/>
          </a:xfrm>
          <a:prstGeom prst="rect">
            <a:avLst/>
          </a:prstGeom>
          <a:noFill/>
        </p:spPr>
        <p:txBody>
          <a:bodyPr wrap="square" rtlCol="0">
            <a:spAutoFit/>
          </a:bodyPr>
          <a:lstStyle/>
          <a:p>
            <a:pPr marL="715963" indent="-715963">
              <a:lnSpc>
                <a:spcPct val="150000"/>
              </a:lnSpc>
              <a:spcAft>
                <a:spcPts val="600"/>
              </a:spcAft>
              <a:buFont typeface="Wingdings" panose="05000000000000000000" pitchFamily="2" charset="2"/>
              <a:buChar char="q"/>
            </a:pPr>
            <a:r>
              <a:rPr lang="en-US" sz="3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NT cynics – see 2 Peter 3:4</a:t>
            </a:r>
            <a:endParaRPr lang="en-GB" sz="32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6" name="TextBox 5">
            <a:extLst>
              <a:ext uri="{FF2B5EF4-FFF2-40B4-BE49-F238E27FC236}">
                <a16:creationId xmlns:a16="http://schemas.microsoft.com/office/drawing/2014/main" id="{3F3C7D35-FA02-414A-A874-7FAEC54A0828}"/>
              </a:ext>
            </a:extLst>
          </p:cNvPr>
          <p:cNvSpPr txBox="1"/>
          <p:nvPr/>
        </p:nvSpPr>
        <p:spPr>
          <a:xfrm>
            <a:off x="1060174" y="4558748"/>
            <a:ext cx="9833113" cy="1815882"/>
          </a:xfrm>
          <a:prstGeom prst="rect">
            <a:avLst/>
          </a:prstGeom>
          <a:noFill/>
        </p:spPr>
        <p:txBody>
          <a:bodyPr wrap="square" rtlCol="0">
            <a:spAutoFit/>
          </a:bodyPr>
          <a:lstStyle/>
          <a:p>
            <a:r>
              <a:rPr lang="en-US" sz="2800" b="1" i="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So, what’s happened to the promise of his coming? Our ancestors are dead and buried, and everything’s going on just as it has been from the first day of creation. Nothing’s changed” </a:t>
            </a:r>
            <a:r>
              <a:rPr lang="en-US" sz="2800"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(The Message).</a:t>
            </a:r>
            <a:endParaRPr lang="en-GB" sz="2800" b="1" i="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37967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000"/>
                                        <p:tgtEl>
                                          <p:spTgt spid="6">
                                            <p:txEl>
                                              <p:pRg st="0" end="0"/>
                                            </p:txEl>
                                          </p:spTgt>
                                        </p:tgtEl>
                                      </p:cBhvr>
                                    </p:animEffect>
                                    <p:anim calcmode="lin" valueType="num">
                                      <p:cBhvr>
                                        <p:cTn id="1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4401671" y="170656"/>
            <a:ext cx="7648089" cy="743744"/>
          </a:xfrm>
          <a:prstGeom prst="rect">
            <a:avLst/>
          </a:prstGeom>
        </p:spPr>
        <p:txBody>
          <a:bodyPr vert="horz" lIns="91440" tIns="45720" rIns="91440" bIns="45720" rtlCol="0" anchor="t">
            <a:normAutofit fontScale="75000" lnSpcReduction="200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8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Signs, Blunders and Hard Words</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w="19050">
                  <a:solidFill>
                    <a:prstClr val="black"/>
                  </a:solidFill>
                </a:ln>
                <a:solidFill>
                  <a:srgbClr val="FFFF00"/>
                </a:solidFill>
                <a:effectLst>
                  <a:outerShdw blurRad="38100" dist="38100" dir="2700000" algn="tl">
                    <a:srgbClr val="000000">
                      <a:alpha val="43137"/>
                    </a:srgbClr>
                  </a:outerShdw>
                </a:effectLst>
                <a:uLnTx/>
                <a:uFillTx/>
                <a:latin typeface="Century Gothic" panose="020B0502020202020204"/>
                <a:ea typeface="+mj-ea"/>
                <a:cs typeface="+mj-cs"/>
              </a:rPr>
              <a:t>Ezekiel 12</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2" name="TextBox 1">
            <a:extLst>
              <a:ext uri="{FF2B5EF4-FFF2-40B4-BE49-F238E27FC236}">
                <a16:creationId xmlns:a16="http://schemas.microsoft.com/office/drawing/2014/main" id="{6DA7D155-F321-48E3-8848-C4C452D28AA2}"/>
              </a:ext>
            </a:extLst>
          </p:cNvPr>
          <p:cNvSpPr txBox="1"/>
          <p:nvPr/>
        </p:nvSpPr>
        <p:spPr>
          <a:xfrm>
            <a:off x="1101687" y="1244906"/>
            <a:ext cx="7899094" cy="892552"/>
          </a:xfrm>
          <a:prstGeom prst="rect">
            <a:avLst/>
          </a:prstGeom>
          <a:noFill/>
        </p:spPr>
        <p:txBody>
          <a:bodyPr wrap="square" rtlCol="0">
            <a:spAutoFit/>
          </a:bodyPr>
          <a:lstStyle/>
          <a:p>
            <a:r>
              <a:rPr lang="en-US" sz="2400" b="1" i="1" dirty="0">
                <a:effectLst>
                  <a:outerShdw blurRad="38100" dist="38100" dir="2700000" algn="tl">
                    <a:srgbClr val="000000">
                      <a:alpha val="43137"/>
                    </a:srgbClr>
                  </a:outerShdw>
                </a:effectLst>
              </a:rPr>
              <a:t>“Who has believed our message?” </a:t>
            </a:r>
            <a:r>
              <a:rPr lang="en-US" sz="2400" b="1" dirty="0">
                <a:effectLst>
                  <a:outerShdw blurRad="38100" dist="38100" dir="2700000" algn="tl">
                    <a:srgbClr val="000000">
                      <a:alpha val="43137"/>
                    </a:srgbClr>
                  </a:outerShdw>
                </a:effectLst>
              </a:rPr>
              <a:t>Isaiah 53</a:t>
            </a:r>
          </a:p>
          <a:p>
            <a:r>
              <a:rPr lang="en-US" sz="2800" b="1" dirty="0">
                <a:effectLst>
                  <a:outerShdw blurRad="38100" dist="38100" dir="2700000" algn="tl">
                    <a:srgbClr val="000000">
                      <a:alpha val="43137"/>
                    </a:srgbClr>
                  </a:outerShdw>
                </a:effectLst>
              </a:rPr>
              <a:t>God’s amazing patience</a:t>
            </a:r>
            <a:endParaRPr lang="en-GB"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58457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plus(in)">
                                      <p:cBhvr>
                                        <p:cTn id="7"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4401671" y="170656"/>
            <a:ext cx="7648089" cy="743744"/>
          </a:xfrm>
          <a:prstGeom prst="rect">
            <a:avLst/>
          </a:prstGeom>
        </p:spPr>
        <p:txBody>
          <a:bodyPr vert="horz" lIns="91440" tIns="45720" rIns="91440" bIns="45720" rtlCol="0" anchor="t">
            <a:normAutofit fontScale="75000" lnSpcReduction="200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8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Signs, Blunders and Hard Words</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w="19050">
                  <a:solidFill>
                    <a:prstClr val="black"/>
                  </a:solidFill>
                </a:ln>
                <a:solidFill>
                  <a:srgbClr val="FFFF00"/>
                </a:solidFill>
                <a:effectLst>
                  <a:outerShdw blurRad="38100" dist="38100" dir="2700000" algn="tl">
                    <a:srgbClr val="000000">
                      <a:alpha val="43137"/>
                    </a:srgbClr>
                  </a:outerShdw>
                </a:effectLst>
                <a:uLnTx/>
                <a:uFillTx/>
                <a:latin typeface="Century Gothic" panose="020B0502020202020204"/>
                <a:ea typeface="+mj-ea"/>
                <a:cs typeface="+mj-cs"/>
              </a:rPr>
              <a:t>Ezekiel 12</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4" name="TextBox 3">
            <a:extLst>
              <a:ext uri="{FF2B5EF4-FFF2-40B4-BE49-F238E27FC236}">
                <a16:creationId xmlns:a16="http://schemas.microsoft.com/office/drawing/2014/main" id="{7E14E3C6-A6A8-4F03-80E6-65CD39E63A8B}"/>
              </a:ext>
            </a:extLst>
          </p:cNvPr>
          <p:cNvSpPr txBox="1"/>
          <p:nvPr/>
        </p:nvSpPr>
        <p:spPr>
          <a:xfrm>
            <a:off x="363557" y="1266940"/>
            <a:ext cx="10737773" cy="2123658"/>
          </a:xfrm>
          <a:prstGeom prst="rect">
            <a:avLst/>
          </a:prstGeom>
          <a:noFill/>
        </p:spPr>
        <p:txBody>
          <a:bodyPr wrap="square" rtlCol="0">
            <a:spAutoFit/>
          </a:bodyPr>
          <a:lstStyle/>
          <a:p>
            <a:pPr marL="715963" indent="-715963">
              <a:buAutoNum type="arabicPeriod"/>
            </a:pPr>
            <a:r>
              <a:rPr lang="en-US" sz="32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truths for the optimist vv. 3-7</a:t>
            </a:r>
          </a:p>
          <a:p>
            <a:pPr marL="715963" indent="-715963">
              <a:buAutoNum type="arabicPeriod"/>
            </a:pPr>
            <a:r>
              <a:rPr lang="en-US" sz="32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truths about their ruler vv.10-16</a:t>
            </a:r>
          </a:p>
          <a:p>
            <a:pPr marL="715963" indent="-715963">
              <a:buAutoNum type="arabicPeriod"/>
            </a:pPr>
            <a:r>
              <a:rPr lang="en-US" sz="32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words about the population vv.17-20</a:t>
            </a:r>
          </a:p>
          <a:p>
            <a:pPr marL="715963" indent="-715963">
              <a:buAutoNum type="arabicPeriod"/>
            </a:pPr>
            <a:r>
              <a:rPr lang="en-US"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words for the cynic vv.21-28</a:t>
            </a:r>
            <a:endParaRPr lang="en-GB"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TextBox 2">
            <a:extLst>
              <a:ext uri="{FF2B5EF4-FFF2-40B4-BE49-F238E27FC236}">
                <a16:creationId xmlns:a16="http://schemas.microsoft.com/office/drawing/2014/main" id="{91B90F06-4A6D-4123-B005-6002A636A6AF}"/>
              </a:ext>
            </a:extLst>
          </p:cNvPr>
          <p:cNvSpPr txBox="1"/>
          <p:nvPr/>
        </p:nvSpPr>
        <p:spPr>
          <a:xfrm>
            <a:off x="1046922" y="3949148"/>
            <a:ext cx="9090991" cy="584775"/>
          </a:xfrm>
          <a:prstGeom prst="rect">
            <a:avLst/>
          </a:prstGeom>
          <a:noFill/>
        </p:spPr>
        <p:txBody>
          <a:bodyPr wrap="square" rtlCol="0">
            <a:spAutoFit/>
          </a:bodyPr>
          <a:lstStyle/>
          <a:p>
            <a:pPr algn="ctr"/>
            <a:r>
              <a:rPr lang="en-US" sz="3200"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Unpalatable words for urgent times</a:t>
            </a:r>
            <a:endParaRPr lang="en-GB" sz="3200"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81303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4401671" y="170656"/>
            <a:ext cx="7648089" cy="743744"/>
          </a:xfrm>
          <a:prstGeom prst="rect">
            <a:avLst/>
          </a:prstGeom>
        </p:spPr>
        <p:txBody>
          <a:bodyPr vert="horz" lIns="91440" tIns="45720" rIns="91440" bIns="45720" rtlCol="0" anchor="t">
            <a:normAutofit fontScale="75000" lnSpcReduction="200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8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Signs, Blunders and Hard Words</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w="19050">
                  <a:solidFill>
                    <a:prstClr val="black"/>
                  </a:solidFill>
                </a:ln>
                <a:solidFill>
                  <a:srgbClr val="FFFF00"/>
                </a:solidFill>
                <a:effectLst>
                  <a:outerShdw blurRad="38100" dist="38100" dir="2700000" algn="tl">
                    <a:srgbClr val="000000">
                      <a:alpha val="43137"/>
                    </a:srgbClr>
                  </a:outerShdw>
                </a:effectLst>
                <a:uLnTx/>
                <a:uFillTx/>
                <a:latin typeface="Century Gothic" panose="020B0502020202020204"/>
                <a:ea typeface="+mj-ea"/>
                <a:cs typeface="+mj-cs"/>
              </a:rPr>
              <a:t>Ezekiel 12</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4" name="TextBox 3">
            <a:extLst>
              <a:ext uri="{FF2B5EF4-FFF2-40B4-BE49-F238E27FC236}">
                <a16:creationId xmlns:a16="http://schemas.microsoft.com/office/drawing/2014/main" id="{7E14E3C6-A6A8-4F03-80E6-65CD39E63A8B}"/>
              </a:ext>
            </a:extLst>
          </p:cNvPr>
          <p:cNvSpPr txBox="1"/>
          <p:nvPr/>
        </p:nvSpPr>
        <p:spPr>
          <a:xfrm>
            <a:off x="363557" y="1266940"/>
            <a:ext cx="10737773" cy="2308324"/>
          </a:xfrm>
          <a:prstGeom prst="rect">
            <a:avLst/>
          </a:prstGeom>
          <a:noFill/>
        </p:spPr>
        <p:txBody>
          <a:bodyPr wrap="square" rtlCol="0">
            <a:spAutoFit/>
          </a:bodyPr>
          <a:lstStyle/>
          <a:p>
            <a:pPr marL="715963" indent="-715963">
              <a:buAutoNum type="arabicPeriod"/>
            </a:pPr>
            <a:r>
              <a:rPr lang="en-US"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truths for the optimist vv. 3-7</a:t>
            </a:r>
          </a:p>
          <a:p>
            <a:pPr marL="715963" indent="-715963">
              <a:buAutoNum type="arabicPeriod"/>
            </a:pPr>
            <a:r>
              <a:rPr lang="en-US"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truths about their ruler vv.10-16</a:t>
            </a:r>
          </a:p>
          <a:p>
            <a:pPr marL="715963" indent="-715963">
              <a:buAutoNum type="arabicPeriod"/>
            </a:pPr>
            <a:r>
              <a:rPr lang="en-US"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words about the population vv.17-20</a:t>
            </a:r>
          </a:p>
          <a:p>
            <a:pPr marL="715963" indent="-715963">
              <a:buAutoNum type="arabicPeriod"/>
            </a:pPr>
            <a:r>
              <a:rPr lang="en-US"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words for the cynic vv.21-28</a:t>
            </a:r>
            <a:endParaRPr lang="en-GB"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TextBox 2">
            <a:extLst>
              <a:ext uri="{FF2B5EF4-FFF2-40B4-BE49-F238E27FC236}">
                <a16:creationId xmlns:a16="http://schemas.microsoft.com/office/drawing/2014/main" id="{91B90F06-4A6D-4123-B005-6002A636A6AF}"/>
              </a:ext>
            </a:extLst>
          </p:cNvPr>
          <p:cNvSpPr txBox="1"/>
          <p:nvPr/>
        </p:nvSpPr>
        <p:spPr>
          <a:xfrm>
            <a:off x="1046922" y="3949148"/>
            <a:ext cx="9090991" cy="1077218"/>
          </a:xfrm>
          <a:prstGeom prst="rect">
            <a:avLst/>
          </a:prstGeom>
          <a:noFill/>
        </p:spPr>
        <p:txBody>
          <a:bodyPr wrap="square" rtlCol="0">
            <a:spAutoFit/>
          </a:bodyPr>
          <a:lstStyle/>
          <a:p>
            <a:pPr algn="ctr"/>
            <a:r>
              <a:rPr lang="en-US" sz="3200"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Unpalatable words for urgent times</a:t>
            </a:r>
          </a:p>
          <a:p>
            <a:pPr algn="ctr"/>
            <a:r>
              <a:rPr lang="en-US" sz="3200"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Fake news</a:t>
            </a:r>
            <a:endParaRPr lang="en-GB" sz="3200"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2" name="TextBox 1">
            <a:extLst>
              <a:ext uri="{FF2B5EF4-FFF2-40B4-BE49-F238E27FC236}">
                <a16:creationId xmlns:a16="http://schemas.microsoft.com/office/drawing/2014/main" id="{74072366-9882-4A0F-A982-1D33DA124F8B}"/>
              </a:ext>
            </a:extLst>
          </p:cNvPr>
          <p:cNvSpPr txBox="1"/>
          <p:nvPr/>
        </p:nvSpPr>
        <p:spPr>
          <a:xfrm>
            <a:off x="363557" y="4871462"/>
            <a:ext cx="11510391" cy="1815882"/>
          </a:xfrm>
          <a:prstGeom prst="rect">
            <a:avLst/>
          </a:prstGeom>
          <a:noFill/>
        </p:spPr>
        <p:txBody>
          <a:bodyPr wrap="square" rtlCol="0">
            <a:spAutoFit/>
          </a:bodyPr>
          <a:lstStyle/>
          <a:p>
            <a:r>
              <a:rPr lang="en-US" sz="2800" i="1" dirty="0">
                <a:ln>
                  <a:solidFill>
                    <a:schemeClr val="tx1"/>
                  </a:solidFill>
                </a:ln>
                <a:solidFill>
                  <a:schemeClr val="accent3">
                    <a:lumMod val="60000"/>
                    <a:lumOff val="40000"/>
                  </a:schemeClr>
                </a:solidFill>
                <a:latin typeface="Tahoma" panose="020B0604030504040204" pitchFamily="34" charset="0"/>
                <a:ea typeface="Tahoma" panose="020B0604030504040204" pitchFamily="34" charset="0"/>
                <a:cs typeface="Tahoma" panose="020B0604030504040204" pitchFamily="34" charset="0"/>
              </a:rPr>
              <a:t>“God doesn’t hold us to strict standards of right and wrong. The idea that God knows every nasty thing we ever do, even our secret nasty thoughts, and that every sin separates us from God’s love cannot be.” </a:t>
            </a:r>
            <a:r>
              <a:rPr lang="en-US" sz="2800" dirty="0">
                <a:ln>
                  <a:solidFill>
                    <a:schemeClr val="tx1"/>
                  </a:solidFill>
                </a:ln>
                <a:solidFill>
                  <a:schemeClr val="accent3">
                    <a:lumMod val="60000"/>
                    <a:lumOff val="40000"/>
                  </a:schemeClr>
                </a:solidFill>
                <a:latin typeface="Tahoma" panose="020B0604030504040204" pitchFamily="34" charset="0"/>
                <a:ea typeface="Tahoma" panose="020B0604030504040204" pitchFamily="34" charset="0"/>
                <a:cs typeface="Tahoma" panose="020B0604030504040204" pitchFamily="34" charset="0"/>
              </a:rPr>
              <a:t>(Jewish rabbi)</a:t>
            </a:r>
            <a:endParaRPr lang="en-GB" sz="2800" i="1" dirty="0">
              <a:ln>
                <a:solidFill>
                  <a:schemeClr val="tx1"/>
                </a:solidFill>
              </a:ln>
              <a:solidFill>
                <a:schemeClr val="accent3">
                  <a:lumMod val="60000"/>
                  <a:lumOff val="40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05054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par>
                                <p:cTn id="9" presetID="42" presetClass="entr" presetSubtype="0" fill="hold" nodeType="with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1000"/>
                                        <p:tgtEl>
                                          <p:spTgt spid="2">
                                            <p:txEl>
                                              <p:pRg st="0" end="0"/>
                                            </p:txEl>
                                          </p:spTgt>
                                        </p:tgtEl>
                                      </p:cBhvr>
                                    </p:animEffect>
                                    <p:anim calcmode="lin" valueType="num">
                                      <p:cBhvr>
                                        <p:cTn id="12"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4401671" y="170656"/>
            <a:ext cx="7648089" cy="743744"/>
          </a:xfrm>
          <a:prstGeom prst="rect">
            <a:avLst/>
          </a:prstGeom>
        </p:spPr>
        <p:txBody>
          <a:bodyPr vert="horz" lIns="91440" tIns="45720" rIns="91440" bIns="45720" rtlCol="0" anchor="t">
            <a:normAutofit fontScale="75000" lnSpcReduction="200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8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Signs, Blunders and Hard Words</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w="19050">
                  <a:solidFill>
                    <a:prstClr val="black"/>
                  </a:solidFill>
                </a:ln>
                <a:solidFill>
                  <a:srgbClr val="FFFF00"/>
                </a:solidFill>
                <a:effectLst>
                  <a:outerShdw blurRad="38100" dist="38100" dir="2700000" algn="tl">
                    <a:srgbClr val="000000">
                      <a:alpha val="43137"/>
                    </a:srgbClr>
                  </a:outerShdw>
                </a:effectLst>
                <a:uLnTx/>
                <a:uFillTx/>
                <a:latin typeface="Century Gothic" panose="020B0502020202020204"/>
                <a:ea typeface="+mj-ea"/>
                <a:cs typeface="+mj-cs"/>
              </a:rPr>
              <a:t>Ezekiel 12</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4" name="TextBox 3">
            <a:extLst>
              <a:ext uri="{FF2B5EF4-FFF2-40B4-BE49-F238E27FC236}">
                <a16:creationId xmlns:a16="http://schemas.microsoft.com/office/drawing/2014/main" id="{7E14E3C6-A6A8-4F03-80E6-65CD39E63A8B}"/>
              </a:ext>
            </a:extLst>
          </p:cNvPr>
          <p:cNvSpPr txBox="1"/>
          <p:nvPr/>
        </p:nvSpPr>
        <p:spPr>
          <a:xfrm>
            <a:off x="363557" y="1266940"/>
            <a:ext cx="10737773" cy="2308324"/>
          </a:xfrm>
          <a:prstGeom prst="rect">
            <a:avLst/>
          </a:prstGeom>
          <a:noFill/>
        </p:spPr>
        <p:txBody>
          <a:bodyPr wrap="square" rtlCol="0">
            <a:spAutoFit/>
          </a:bodyPr>
          <a:lstStyle/>
          <a:p>
            <a:pPr marL="715963" indent="-715963">
              <a:buAutoNum type="arabicPeriod"/>
            </a:pPr>
            <a:r>
              <a:rPr lang="en-US"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truths for the optimist vv. 3-7</a:t>
            </a:r>
          </a:p>
          <a:p>
            <a:pPr marL="715963" indent="-715963">
              <a:buAutoNum type="arabicPeriod"/>
            </a:pPr>
            <a:r>
              <a:rPr lang="en-US"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truths about their ruler vv.10-16</a:t>
            </a:r>
          </a:p>
          <a:p>
            <a:pPr marL="715963" indent="-715963">
              <a:buAutoNum type="arabicPeriod"/>
            </a:pPr>
            <a:r>
              <a:rPr lang="en-US"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words about the population vv.17-20</a:t>
            </a:r>
          </a:p>
          <a:p>
            <a:pPr marL="715963" indent="-715963">
              <a:buAutoNum type="arabicPeriod"/>
            </a:pPr>
            <a:r>
              <a:rPr lang="en-US"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Hard words for the cynic vv.21-28</a:t>
            </a:r>
            <a:endParaRPr lang="en-GB"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TextBox 2">
            <a:extLst>
              <a:ext uri="{FF2B5EF4-FFF2-40B4-BE49-F238E27FC236}">
                <a16:creationId xmlns:a16="http://schemas.microsoft.com/office/drawing/2014/main" id="{91B90F06-4A6D-4123-B005-6002A636A6AF}"/>
              </a:ext>
            </a:extLst>
          </p:cNvPr>
          <p:cNvSpPr txBox="1"/>
          <p:nvPr/>
        </p:nvSpPr>
        <p:spPr>
          <a:xfrm>
            <a:off x="1046922" y="3949148"/>
            <a:ext cx="9090991" cy="1569660"/>
          </a:xfrm>
          <a:prstGeom prst="rect">
            <a:avLst/>
          </a:prstGeom>
          <a:noFill/>
        </p:spPr>
        <p:txBody>
          <a:bodyPr wrap="square" rtlCol="0">
            <a:spAutoFit/>
          </a:bodyPr>
          <a:lstStyle/>
          <a:p>
            <a:pPr algn="ctr"/>
            <a:r>
              <a:rPr lang="en-US" sz="3200"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Unpalatable words for urgent times</a:t>
            </a:r>
          </a:p>
          <a:p>
            <a:pPr algn="ctr"/>
            <a:r>
              <a:rPr lang="en-US" sz="3200"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Fake news</a:t>
            </a:r>
          </a:p>
          <a:p>
            <a:pPr algn="ctr"/>
            <a:r>
              <a:rPr lang="en-US" sz="3200"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Time to communicate the gospel</a:t>
            </a:r>
            <a:endParaRPr lang="en-GB" sz="3200" b="1" dirty="0">
              <a:solidFill>
                <a:srgbClr val="FFFF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08214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4401671" y="170656"/>
            <a:ext cx="7648089" cy="743744"/>
          </a:xfrm>
          <a:prstGeom prst="rect">
            <a:avLst/>
          </a:prstGeom>
        </p:spPr>
        <p:txBody>
          <a:bodyPr vert="horz" lIns="91440" tIns="45720" rIns="91440" bIns="45720" rtlCol="0" anchor="t">
            <a:normAutofit fontScale="75000" lnSpcReduction="200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8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Signs, Blunders and Hard Words</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w="19050">
                  <a:solidFill>
                    <a:prstClr val="black"/>
                  </a:solidFill>
                </a:ln>
                <a:solidFill>
                  <a:srgbClr val="FFFF00"/>
                </a:solidFill>
                <a:effectLst>
                  <a:outerShdw blurRad="38100" dist="38100" dir="2700000" algn="tl">
                    <a:srgbClr val="000000">
                      <a:alpha val="43137"/>
                    </a:srgbClr>
                  </a:outerShdw>
                </a:effectLst>
                <a:uLnTx/>
                <a:uFillTx/>
                <a:latin typeface="Century Gothic" panose="020B0502020202020204"/>
                <a:ea typeface="+mj-ea"/>
                <a:cs typeface="+mj-cs"/>
              </a:rPr>
              <a:t>Ezekiel 12</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2" name="TextBox 1">
            <a:extLst>
              <a:ext uri="{FF2B5EF4-FFF2-40B4-BE49-F238E27FC236}">
                <a16:creationId xmlns:a16="http://schemas.microsoft.com/office/drawing/2014/main" id="{6DA7D155-F321-48E3-8848-C4C452D28AA2}"/>
              </a:ext>
            </a:extLst>
          </p:cNvPr>
          <p:cNvSpPr txBox="1"/>
          <p:nvPr/>
        </p:nvSpPr>
        <p:spPr>
          <a:xfrm>
            <a:off x="1101687" y="1244906"/>
            <a:ext cx="7899094" cy="1261884"/>
          </a:xfrm>
          <a:prstGeom prst="rect">
            <a:avLst/>
          </a:prstGeom>
          <a:noFill/>
        </p:spPr>
        <p:txBody>
          <a:bodyPr wrap="square" rtlCol="0">
            <a:spAutoFit/>
          </a:bodyPr>
          <a:lstStyle/>
          <a:p>
            <a:r>
              <a:rPr lang="en-US" sz="2400" b="1" i="1" dirty="0">
                <a:effectLst>
                  <a:outerShdw blurRad="38100" dist="38100" dir="2700000" algn="tl">
                    <a:srgbClr val="000000">
                      <a:alpha val="43137"/>
                    </a:srgbClr>
                  </a:outerShdw>
                </a:effectLst>
              </a:rPr>
              <a:t>“Who has believed our message?” </a:t>
            </a:r>
            <a:r>
              <a:rPr lang="en-US" sz="2400" b="1" dirty="0">
                <a:effectLst>
                  <a:outerShdw blurRad="38100" dist="38100" dir="2700000" algn="tl">
                    <a:srgbClr val="000000">
                      <a:alpha val="43137"/>
                    </a:srgbClr>
                  </a:outerShdw>
                </a:effectLst>
              </a:rPr>
              <a:t>Isaiah 53</a:t>
            </a:r>
          </a:p>
          <a:p>
            <a:r>
              <a:rPr lang="en-US" sz="2400" b="1" dirty="0">
                <a:effectLst>
                  <a:outerShdw blurRad="38100" dist="38100" dir="2700000" algn="tl">
                    <a:srgbClr val="000000">
                      <a:alpha val="43137"/>
                    </a:srgbClr>
                  </a:outerShdw>
                </a:effectLst>
              </a:rPr>
              <a:t>God’s amazing patience</a:t>
            </a:r>
          </a:p>
          <a:p>
            <a:r>
              <a:rPr lang="en-US" sz="2800" b="1" dirty="0">
                <a:effectLst>
                  <a:outerShdw blurRad="38100" dist="38100" dir="2700000" algn="tl">
                    <a:srgbClr val="000000">
                      <a:alpha val="43137"/>
                    </a:srgbClr>
                  </a:outerShdw>
                </a:effectLst>
              </a:rPr>
              <a:t>People’s objections:</a:t>
            </a:r>
            <a:endParaRPr lang="en-GB" sz="2800" b="1" dirty="0">
              <a:effectLst>
                <a:outerShdw blurRad="38100" dist="38100" dir="2700000" algn="tl">
                  <a:srgbClr val="000000">
                    <a:alpha val="43137"/>
                  </a:srgbClr>
                </a:outerShdw>
              </a:effectLst>
            </a:endParaRPr>
          </a:p>
        </p:txBody>
      </p:sp>
      <p:sp>
        <p:nvSpPr>
          <p:cNvPr id="3" name="TextBox 2">
            <a:extLst>
              <a:ext uri="{FF2B5EF4-FFF2-40B4-BE49-F238E27FC236}">
                <a16:creationId xmlns:a16="http://schemas.microsoft.com/office/drawing/2014/main" id="{7222F78A-8B19-4A3B-994F-816FA912361C}"/>
              </a:ext>
            </a:extLst>
          </p:cNvPr>
          <p:cNvSpPr txBox="1"/>
          <p:nvPr/>
        </p:nvSpPr>
        <p:spPr>
          <a:xfrm>
            <a:off x="1366092" y="2721166"/>
            <a:ext cx="9782978" cy="2677656"/>
          </a:xfrm>
          <a:prstGeom prst="rect">
            <a:avLst/>
          </a:prstGeom>
          <a:noFill/>
        </p:spPr>
        <p:txBody>
          <a:bodyPr wrap="square" rtlCol="0">
            <a:spAutoFit/>
          </a:bodyPr>
          <a:lstStyle/>
          <a:p>
            <a:pPr marL="363538" indent="-363538">
              <a:buFont typeface="Wingdings" panose="05000000000000000000" pitchFamily="2" charset="2"/>
              <a:buChar char="Ø"/>
            </a:pPr>
            <a:r>
              <a:rPr lang="en-US" sz="2400" dirty="0"/>
              <a:t>“Not in our lifetime!”</a:t>
            </a:r>
          </a:p>
          <a:p>
            <a:pPr marL="363538" indent="-363538">
              <a:buFont typeface="Wingdings" panose="05000000000000000000" pitchFamily="2" charset="2"/>
              <a:buChar char="Ø"/>
            </a:pPr>
            <a:r>
              <a:rPr lang="en-US" sz="2400" dirty="0"/>
              <a:t>“Many other prophets! Why listen to you?”</a:t>
            </a:r>
          </a:p>
          <a:p>
            <a:pPr marL="363538" indent="-363538">
              <a:buFont typeface="Wingdings" panose="05000000000000000000" pitchFamily="2" charset="2"/>
              <a:buChar char="Ø"/>
            </a:pPr>
            <a:r>
              <a:rPr lang="en-US" sz="2400" dirty="0"/>
              <a:t>“It’s the politicians fault. They should pay”</a:t>
            </a:r>
          </a:p>
          <a:p>
            <a:pPr marL="363538" indent="-363538">
              <a:buFont typeface="Wingdings" panose="05000000000000000000" pitchFamily="2" charset="2"/>
              <a:buChar char="Ø"/>
            </a:pPr>
            <a:r>
              <a:rPr lang="en-US" sz="2400" dirty="0"/>
              <a:t>“If danger does exist, we’ll find an intercessor!”</a:t>
            </a:r>
          </a:p>
          <a:p>
            <a:pPr marL="363538" indent="-363538">
              <a:buFont typeface="Wingdings" panose="05000000000000000000" pitchFamily="2" charset="2"/>
              <a:buChar char="Ø"/>
            </a:pPr>
            <a:r>
              <a:rPr lang="en-US" sz="2400" dirty="0"/>
              <a:t>“How can God judge his chosen people?”</a:t>
            </a:r>
          </a:p>
          <a:p>
            <a:pPr marL="363538" indent="-363538">
              <a:buFont typeface="Wingdings" panose="05000000000000000000" pitchFamily="2" charset="2"/>
              <a:buChar char="Ø"/>
            </a:pPr>
            <a:r>
              <a:rPr lang="en-US" sz="2400" dirty="0"/>
              <a:t>“If judgement comes, that’s fate. Nothing can stop it!”</a:t>
            </a:r>
          </a:p>
          <a:p>
            <a:pPr marL="363538" indent="-363538">
              <a:buFont typeface="Wingdings" panose="05000000000000000000" pitchFamily="2" charset="2"/>
              <a:buChar char="Ø"/>
            </a:pPr>
            <a:r>
              <a:rPr lang="en-US" sz="2400" dirty="0"/>
              <a:t>“We trust in our king. He’ll sort out the enemy!”</a:t>
            </a:r>
            <a:endParaRPr lang="en-GB" sz="2400" dirty="0"/>
          </a:p>
        </p:txBody>
      </p:sp>
    </p:spTree>
    <p:extLst>
      <p:ext uri="{BB962C8B-B14F-4D97-AF65-F5344CB8AC3E}">
        <p14:creationId xmlns:p14="http://schemas.microsoft.com/office/powerpoint/2010/main" val="2705623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ppt_y"/>
                                          </p:val>
                                        </p:tav>
                                        <p:tav tm="100000">
                                          <p:val>
                                            <p:strVal val="#ppt_y"/>
                                          </p:val>
                                        </p:tav>
                                      </p:tavLst>
                                    </p:anim>
                                  </p:childTnLst>
                                </p:cTn>
                              </p:par>
                              <p:par>
                                <p:cTn id="9" presetID="42"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4401671" y="170656"/>
            <a:ext cx="7648089" cy="743744"/>
          </a:xfrm>
          <a:prstGeom prst="rect">
            <a:avLst/>
          </a:prstGeom>
        </p:spPr>
        <p:txBody>
          <a:bodyPr vert="horz" lIns="91440" tIns="45720" rIns="91440" bIns="45720" rtlCol="0" anchor="t">
            <a:normAutofit fontScale="75000" lnSpcReduction="200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8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Signs, Blunders and Hard Words</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w="19050">
                  <a:solidFill>
                    <a:prstClr val="black"/>
                  </a:solidFill>
                </a:ln>
                <a:solidFill>
                  <a:srgbClr val="FFFF00"/>
                </a:solidFill>
                <a:effectLst>
                  <a:outerShdw blurRad="38100" dist="38100" dir="2700000" algn="tl">
                    <a:srgbClr val="000000">
                      <a:alpha val="43137"/>
                    </a:srgbClr>
                  </a:outerShdw>
                </a:effectLst>
                <a:uLnTx/>
                <a:uFillTx/>
                <a:latin typeface="Century Gothic" panose="020B0502020202020204"/>
                <a:ea typeface="+mj-ea"/>
                <a:cs typeface="+mj-cs"/>
              </a:rPr>
              <a:t>Ezekiel 12</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2" name="TextBox 1">
            <a:extLst>
              <a:ext uri="{FF2B5EF4-FFF2-40B4-BE49-F238E27FC236}">
                <a16:creationId xmlns:a16="http://schemas.microsoft.com/office/drawing/2014/main" id="{6DA7D155-F321-48E3-8848-C4C452D28AA2}"/>
              </a:ext>
            </a:extLst>
          </p:cNvPr>
          <p:cNvSpPr txBox="1"/>
          <p:nvPr/>
        </p:nvSpPr>
        <p:spPr>
          <a:xfrm>
            <a:off x="1101687" y="1244906"/>
            <a:ext cx="7899094" cy="1261884"/>
          </a:xfrm>
          <a:prstGeom prst="rect">
            <a:avLst/>
          </a:prstGeom>
          <a:noFill/>
        </p:spPr>
        <p:txBody>
          <a:bodyPr wrap="square" rtlCol="0">
            <a:spAutoFit/>
          </a:bodyPr>
          <a:lstStyle/>
          <a:p>
            <a:r>
              <a:rPr lang="en-US" sz="2400" b="1" i="1" dirty="0">
                <a:effectLst>
                  <a:outerShdw blurRad="38100" dist="38100" dir="2700000" algn="tl">
                    <a:srgbClr val="000000">
                      <a:alpha val="43137"/>
                    </a:srgbClr>
                  </a:outerShdw>
                </a:effectLst>
              </a:rPr>
              <a:t>“Who has believed our message?” </a:t>
            </a:r>
            <a:r>
              <a:rPr lang="en-US" sz="2400" b="1" dirty="0">
                <a:effectLst>
                  <a:outerShdw blurRad="38100" dist="38100" dir="2700000" algn="tl">
                    <a:srgbClr val="000000">
                      <a:alpha val="43137"/>
                    </a:srgbClr>
                  </a:outerShdw>
                </a:effectLst>
              </a:rPr>
              <a:t>Isaiah 53</a:t>
            </a:r>
          </a:p>
          <a:p>
            <a:r>
              <a:rPr lang="en-US" sz="2400" b="1" dirty="0">
                <a:effectLst>
                  <a:outerShdw blurRad="38100" dist="38100" dir="2700000" algn="tl">
                    <a:srgbClr val="000000">
                      <a:alpha val="43137"/>
                    </a:srgbClr>
                  </a:outerShdw>
                </a:effectLst>
              </a:rPr>
              <a:t>God’s amazing patience</a:t>
            </a:r>
          </a:p>
          <a:p>
            <a:r>
              <a:rPr lang="en-US" sz="2800" b="1" dirty="0">
                <a:effectLst>
                  <a:outerShdw blurRad="38100" dist="38100" dir="2700000" algn="tl">
                    <a:srgbClr val="000000">
                      <a:alpha val="43137"/>
                    </a:srgbClr>
                  </a:outerShdw>
                </a:effectLst>
              </a:rPr>
              <a:t>People’s objections:</a:t>
            </a:r>
            <a:endParaRPr lang="en-GB" sz="2800" b="1" dirty="0">
              <a:effectLst>
                <a:outerShdw blurRad="38100" dist="38100" dir="2700000" algn="tl">
                  <a:srgbClr val="000000">
                    <a:alpha val="43137"/>
                  </a:srgbClr>
                </a:outerShdw>
              </a:effectLst>
            </a:endParaRPr>
          </a:p>
        </p:txBody>
      </p:sp>
      <p:sp>
        <p:nvSpPr>
          <p:cNvPr id="3" name="TextBox 2">
            <a:extLst>
              <a:ext uri="{FF2B5EF4-FFF2-40B4-BE49-F238E27FC236}">
                <a16:creationId xmlns:a16="http://schemas.microsoft.com/office/drawing/2014/main" id="{7222F78A-8B19-4A3B-994F-816FA912361C}"/>
              </a:ext>
            </a:extLst>
          </p:cNvPr>
          <p:cNvSpPr txBox="1"/>
          <p:nvPr/>
        </p:nvSpPr>
        <p:spPr>
          <a:xfrm>
            <a:off x="1366092" y="2721166"/>
            <a:ext cx="9782978" cy="1815882"/>
          </a:xfrm>
          <a:prstGeom prst="rect">
            <a:avLst/>
          </a:prstGeom>
          <a:noFill/>
        </p:spPr>
        <p:txBody>
          <a:bodyPr wrap="square" rtlCol="0">
            <a:spAutoFit/>
          </a:bodyPr>
          <a:lstStyle/>
          <a:p>
            <a:pPr marL="715963" indent="-715963">
              <a:buFont typeface="Wingdings" panose="05000000000000000000" pitchFamily="2" charset="2"/>
              <a:buChar char="v"/>
            </a:pPr>
            <a:r>
              <a:rPr lang="en-US" sz="2800" dirty="0">
                <a:solidFill>
                  <a:srgbClr val="FFFF00"/>
                </a:solidFill>
              </a:rPr>
              <a:t>Spurgeon: </a:t>
            </a:r>
            <a:r>
              <a:rPr lang="en-US" sz="2800" i="1" dirty="0">
                <a:solidFill>
                  <a:srgbClr val="FFFF00"/>
                </a:solidFill>
              </a:rPr>
              <a:t>“Men display great ingenuity in making excuses for rejecting the message of God’s love. They display marvelous skill, not in seeking salvation, but in fashioning reasons for refusing it!”</a:t>
            </a:r>
            <a:endParaRPr lang="en-GB" sz="2800" dirty="0">
              <a:solidFill>
                <a:srgbClr val="FFFF00"/>
              </a:solidFill>
            </a:endParaRPr>
          </a:p>
        </p:txBody>
      </p:sp>
    </p:spTree>
    <p:extLst>
      <p:ext uri="{BB962C8B-B14F-4D97-AF65-F5344CB8AC3E}">
        <p14:creationId xmlns:p14="http://schemas.microsoft.com/office/powerpoint/2010/main" val="2831206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4401671" y="170656"/>
            <a:ext cx="7648089" cy="743744"/>
          </a:xfrm>
          <a:prstGeom prst="rect">
            <a:avLst/>
          </a:prstGeom>
        </p:spPr>
        <p:txBody>
          <a:bodyPr vert="horz" lIns="91440" tIns="45720" rIns="91440" bIns="45720" rtlCol="0" anchor="t">
            <a:normAutofit fontScale="75000" lnSpcReduction="200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8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Signs, Blunders and Hard Words</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w="19050">
                  <a:solidFill>
                    <a:prstClr val="black"/>
                  </a:solidFill>
                </a:ln>
                <a:solidFill>
                  <a:srgbClr val="FFFF00"/>
                </a:solidFill>
                <a:effectLst>
                  <a:outerShdw blurRad="38100" dist="38100" dir="2700000" algn="tl">
                    <a:srgbClr val="000000">
                      <a:alpha val="43137"/>
                    </a:srgbClr>
                  </a:outerShdw>
                </a:effectLst>
                <a:uLnTx/>
                <a:uFillTx/>
                <a:latin typeface="Century Gothic" panose="020B0502020202020204"/>
                <a:ea typeface="+mj-ea"/>
                <a:cs typeface="+mj-cs"/>
              </a:rPr>
              <a:t>Ezekiel 12</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4" name="TextBox 3">
            <a:extLst>
              <a:ext uri="{FF2B5EF4-FFF2-40B4-BE49-F238E27FC236}">
                <a16:creationId xmlns:a16="http://schemas.microsoft.com/office/drawing/2014/main" id="{7E14E3C6-A6A8-4F03-80E6-65CD39E63A8B}"/>
              </a:ext>
            </a:extLst>
          </p:cNvPr>
          <p:cNvSpPr txBox="1"/>
          <p:nvPr/>
        </p:nvSpPr>
        <p:spPr>
          <a:xfrm>
            <a:off x="363557" y="1266940"/>
            <a:ext cx="10737773" cy="646331"/>
          </a:xfrm>
          <a:prstGeom prst="rect">
            <a:avLst/>
          </a:prstGeom>
          <a:noFill/>
        </p:spPr>
        <p:txBody>
          <a:bodyPr wrap="square" rtlCol="0">
            <a:spAutoFit/>
          </a:bodyPr>
          <a:lstStyle/>
          <a:p>
            <a:pPr marL="715963" indent="-715963"/>
            <a:r>
              <a:rPr lang="en-US"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  Hard truths for the optimist vv. 3-7</a:t>
            </a:r>
            <a:endParaRPr lang="en-GB"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18848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4401671" y="170656"/>
            <a:ext cx="7648089" cy="743744"/>
          </a:xfrm>
          <a:prstGeom prst="rect">
            <a:avLst/>
          </a:prstGeom>
        </p:spPr>
        <p:txBody>
          <a:bodyPr vert="horz" lIns="91440" tIns="45720" rIns="91440" bIns="45720" rtlCol="0" anchor="t">
            <a:normAutofit fontScale="75000" lnSpcReduction="200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8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Signs, Blunders and Hard Words</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w="19050">
                  <a:solidFill>
                    <a:prstClr val="black"/>
                  </a:solidFill>
                </a:ln>
                <a:solidFill>
                  <a:srgbClr val="FFFF00"/>
                </a:solidFill>
                <a:effectLst>
                  <a:outerShdw blurRad="38100" dist="38100" dir="2700000" algn="tl">
                    <a:srgbClr val="000000">
                      <a:alpha val="43137"/>
                    </a:srgbClr>
                  </a:outerShdw>
                </a:effectLst>
                <a:uLnTx/>
                <a:uFillTx/>
                <a:latin typeface="Century Gothic" panose="020B0502020202020204"/>
                <a:ea typeface="+mj-ea"/>
                <a:cs typeface="+mj-cs"/>
              </a:rPr>
              <a:t>Ezekiel 12</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4" name="TextBox 3">
            <a:extLst>
              <a:ext uri="{FF2B5EF4-FFF2-40B4-BE49-F238E27FC236}">
                <a16:creationId xmlns:a16="http://schemas.microsoft.com/office/drawing/2014/main" id="{7E14E3C6-A6A8-4F03-80E6-65CD39E63A8B}"/>
              </a:ext>
            </a:extLst>
          </p:cNvPr>
          <p:cNvSpPr txBox="1"/>
          <p:nvPr/>
        </p:nvSpPr>
        <p:spPr>
          <a:xfrm>
            <a:off x="363557" y="1266940"/>
            <a:ext cx="10737773" cy="646331"/>
          </a:xfrm>
          <a:prstGeom prst="rect">
            <a:avLst/>
          </a:prstGeom>
          <a:noFill/>
        </p:spPr>
        <p:txBody>
          <a:bodyPr wrap="square" rtlCol="0">
            <a:spAutoFit/>
          </a:bodyPr>
          <a:lstStyle/>
          <a:p>
            <a:pPr marL="715963" indent="-715963"/>
            <a:r>
              <a:rPr lang="en-US"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  Hard truths for the optimist vv. 3-7</a:t>
            </a:r>
            <a:endParaRPr lang="en-GB"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2" name="TextBox 1">
            <a:extLst>
              <a:ext uri="{FF2B5EF4-FFF2-40B4-BE49-F238E27FC236}">
                <a16:creationId xmlns:a16="http://schemas.microsoft.com/office/drawing/2014/main" id="{E2FBE5E2-3EEC-4FA9-A6E1-ADC3047E8B84}"/>
              </a:ext>
            </a:extLst>
          </p:cNvPr>
          <p:cNvSpPr txBox="1"/>
          <p:nvPr/>
        </p:nvSpPr>
        <p:spPr>
          <a:xfrm>
            <a:off x="1068636" y="2126255"/>
            <a:ext cx="6499952" cy="523220"/>
          </a:xfrm>
          <a:prstGeom prst="rect">
            <a:avLst/>
          </a:prstGeom>
          <a:noFill/>
        </p:spPr>
        <p:txBody>
          <a:bodyPr wrap="square" rtlCol="0">
            <a:spAutoFit/>
          </a:bodyPr>
          <a:lstStyle/>
          <a:p>
            <a:pPr marL="363538" indent="-363538">
              <a:buFont typeface="Arial" panose="020B0604020202020204" pitchFamily="34" charset="0"/>
              <a:buChar char="•"/>
            </a:pPr>
            <a:r>
              <a:rPr lang="en-US" sz="28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Ezekiel’s preparations</a:t>
            </a:r>
            <a:endParaRPr lang="en-GB" sz="28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18220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4401671" y="170656"/>
            <a:ext cx="7648089" cy="743744"/>
          </a:xfrm>
          <a:prstGeom prst="rect">
            <a:avLst/>
          </a:prstGeom>
        </p:spPr>
        <p:txBody>
          <a:bodyPr vert="horz" lIns="91440" tIns="45720" rIns="91440" bIns="45720" rtlCol="0" anchor="t">
            <a:normAutofit fontScale="75000" lnSpcReduction="200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8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Signs, Blunders and Hard Words</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w="19050">
                  <a:solidFill>
                    <a:prstClr val="black"/>
                  </a:solidFill>
                </a:ln>
                <a:solidFill>
                  <a:srgbClr val="FFFF00"/>
                </a:solidFill>
                <a:effectLst>
                  <a:outerShdw blurRad="38100" dist="38100" dir="2700000" algn="tl">
                    <a:srgbClr val="000000">
                      <a:alpha val="43137"/>
                    </a:srgbClr>
                  </a:outerShdw>
                </a:effectLst>
                <a:uLnTx/>
                <a:uFillTx/>
                <a:latin typeface="Century Gothic" panose="020B0502020202020204"/>
                <a:ea typeface="+mj-ea"/>
                <a:cs typeface="+mj-cs"/>
              </a:rPr>
              <a:t>Ezekiel 12</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4" name="TextBox 3">
            <a:extLst>
              <a:ext uri="{FF2B5EF4-FFF2-40B4-BE49-F238E27FC236}">
                <a16:creationId xmlns:a16="http://schemas.microsoft.com/office/drawing/2014/main" id="{7E14E3C6-A6A8-4F03-80E6-65CD39E63A8B}"/>
              </a:ext>
            </a:extLst>
          </p:cNvPr>
          <p:cNvSpPr txBox="1"/>
          <p:nvPr/>
        </p:nvSpPr>
        <p:spPr>
          <a:xfrm>
            <a:off x="363557" y="1266940"/>
            <a:ext cx="10737773" cy="646331"/>
          </a:xfrm>
          <a:prstGeom prst="rect">
            <a:avLst/>
          </a:prstGeom>
          <a:noFill/>
        </p:spPr>
        <p:txBody>
          <a:bodyPr wrap="square" rtlCol="0">
            <a:spAutoFit/>
          </a:bodyPr>
          <a:lstStyle/>
          <a:p>
            <a:pPr marL="715963" indent="-715963"/>
            <a:r>
              <a:rPr lang="en-US"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  Hard truths for the optimist vv. 3-7</a:t>
            </a:r>
            <a:endParaRPr lang="en-GB"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2" name="TextBox 1">
            <a:extLst>
              <a:ext uri="{FF2B5EF4-FFF2-40B4-BE49-F238E27FC236}">
                <a16:creationId xmlns:a16="http://schemas.microsoft.com/office/drawing/2014/main" id="{E2FBE5E2-3EEC-4FA9-A6E1-ADC3047E8B84}"/>
              </a:ext>
            </a:extLst>
          </p:cNvPr>
          <p:cNvSpPr txBox="1"/>
          <p:nvPr/>
        </p:nvSpPr>
        <p:spPr>
          <a:xfrm>
            <a:off x="1068636" y="2126255"/>
            <a:ext cx="6499952" cy="892552"/>
          </a:xfrm>
          <a:prstGeom prst="rect">
            <a:avLst/>
          </a:prstGeom>
          <a:noFill/>
        </p:spPr>
        <p:txBody>
          <a:bodyPr wrap="square" rtlCol="0">
            <a:spAutoFit/>
          </a:bodyPr>
          <a:lstStyle/>
          <a:p>
            <a:pPr marL="363538" indent="-363538">
              <a:buFont typeface="Arial" panose="020B0604020202020204" pitchFamily="34" charset="0"/>
              <a:buChar char="•"/>
            </a:pPr>
            <a:r>
              <a:rPr lang="en-US" sz="2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Ezekiel’s preparations</a:t>
            </a:r>
          </a:p>
          <a:p>
            <a:pPr marL="363538" indent="-363538">
              <a:buFont typeface="Arial" panose="020B0604020202020204" pitchFamily="34" charset="0"/>
              <a:buChar char="•"/>
            </a:pPr>
            <a:r>
              <a:rPr lang="en-US" sz="28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“as they watched” v.3</a:t>
            </a:r>
            <a:endParaRPr lang="en-GB" sz="28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93783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7" name="Title 1">
            <a:extLst>
              <a:ext uri="{FF2B5EF4-FFF2-40B4-BE49-F238E27FC236}">
                <a16:creationId xmlns:a16="http://schemas.microsoft.com/office/drawing/2014/main" id="{ED15190E-6939-442C-89B7-1EE16CC52113}"/>
              </a:ext>
            </a:extLst>
          </p:cNvPr>
          <p:cNvSpPr txBox="1">
            <a:spLocks/>
          </p:cNvSpPr>
          <p:nvPr/>
        </p:nvSpPr>
        <p:spPr>
          <a:xfrm>
            <a:off x="4401671" y="170656"/>
            <a:ext cx="7648089" cy="743744"/>
          </a:xfrm>
          <a:prstGeom prst="rect">
            <a:avLst/>
          </a:prstGeom>
        </p:spPr>
        <p:txBody>
          <a:bodyPr vert="horz" lIns="91440" tIns="45720" rIns="91440" bIns="45720" rtlCol="0" anchor="t">
            <a:normAutofit fontScale="75000" lnSpcReduction="20000"/>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8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rPr>
              <a:t>Signs, Blunders and Hard Words</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w="19050">
                  <a:solidFill>
                    <a:prstClr val="black"/>
                  </a:solidFill>
                </a:ln>
                <a:solidFill>
                  <a:srgbClr val="FFFF00"/>
                </a:solidFill>
                <a:effectLst>
                  <a:outerShdw blurRad="38100" dist="38100" dir="2700000" algn="tl">
                    <a:srgbClr val="000000">
                      <a:alpha val="43137"/>
                    </a:srgbClr>
                  </a:outerShdw>
                </a:effectLst>
                <a:uLnTx/>
                <a:uFillTx/>
                <a:latin typeface="Century Gothic" panose="020B0502020202020204"/>
                <a:ea typeface="+mj-ea"/>
                <a:cs typeface="+mj-cs"/>
              </a:rPr>
              <a:t>Ezekiel 12</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sz="2700" b="1" i="0" u="none" strike="noStrike" kern="1200" cap="none" spc="0" normalizeH="0" baseline="0" noProof="0" dirty="0">
              <a:ln w="19050">
                <a:solidFill>
                  <a:prstClr val="black"/>
                </a:solidFill>
              </a:ln>
              <a:solidFill>
                <a:srgbClr val="FFFF00"/>
              </a:solidFill>
              <a:effectLst/>
              <a:uLnTx/>
              <a:uFillTx/>
              <a:latin typeface="Century Gothic" panose="020B0502020202020204"/>
              <a:ea typeface="+mj-ea"/>
              <a:cs typeface="+mj-cs"/>
            </a:endParaRPr>
          </a:p>
        </p:txBody>
      </p:sp>
      <p:sp>
        <p:nvSpPr>
          <p:cNvPr id="4" name="TextBox 3">
            <a:extLst>
              <a:ext uri="{FF2B5EF4-FFF2-40B4-BE49-F238E27FC236}">
                <a16:creationId xmlns:a16="http://schemas.microsoft.com/office/drawing/2014/main" id="{7E14E3C6-A6A8-4F03-80E6-65CD39E63A8B}"/>
              </a:ext>
            </a:extLst>
          </p:cNvPr>
          <p:cNvSpPr txBox="1"/>
          <p:nvPr/>
        </p:nvSpPr>
        <p:spPr>
          <a:xfrm>
            <a:off x="363557" y="1266940"/>
            <a:ext cx="10737773" cy="646331"/>
          </a:xfrm>
          <a:prstGeom prst="rect">
            <a:avLst/>
          </a:prstGeom>
          <a:noFill/>
        </p:spPr>
        <p:txBody>
          <a:bodyPr wrap="square" rtlCol="0">
            <a:spAutoFit/>
          </a:bodyPr>
          <a:lstStyle/>
          <a:p>
            <a:pPr marL="804863" indent="-804863"/>
            <a:r>
              <a:rPr lang="en-US"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  Hard truths for the optimist vv. 3-7</a:t>
            </a:r>
            <a:endParaRPr lang="en-GB" sz="3600" b="1" dirty="0">
              <a:solidFill>
                <a:schemeClr val="accent6">
                  <a:lumMod val="40000"/>
                  <a:lumOff val="6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2" name="TextBox 1">
            <a:extLst>
              <a:ext uri="{FF2B5EF4-FFF2-40B4-BE49-F238E27FC236}">
                <a16:creationId xmlns:a16="http://schemas.microsoft.com/office/drawing/2014/main" id="{E2FBE5E2-3EEC-4FA9-A6E1-ADC3047E8B84}"/>
              </a:ext>
            </a:extLst>
          </p:cNvPr>
          <p:cNvSpPr txBox="1"/>
          <p:nvPr/>
        </p:nvSpPr>
        <p:spPr>
          <a:xfrm>
            <a:off x="1068636" y="2126255"/>
            <a:ext cx="6499952" cy="1261884"/>
          </a:xfrm>
          <a:prstGeom prst="rect">
            <a:avLst/>
          </a:prstGeom>
          <a:noFill/>
        </p:spPr>
        <p:txBody>
          <a:bodyPr wrap="square" rtlCol="0">
            <a:spAutoFit/>
          </a:bodyPr>
          <a:lstStyle/>
          <a:p>
            <a:pPr marL="363538" indent="-363538">
              <a:buFont typeface="Arial" panose="020B0604020202020204" pitchFamily="34" charset="0"/>
              <a:buChar char="•"/>
            </a:pPr>
            <a:r>
              <a:rPr lang="en-US" sz="2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Ezekiel’s preparations</a:t>
            </a:r>
          </a:p>
          <a:p>
            <a:pPr marL="363538" indent="-363538">
              <a:buFont typeface="Arial" panose="020B0604020202020204" pitchFamily="34" charset="0"/>
              <a:buChar char="•"/>
            </a:pPr>
            <a:r>
              <a:rPr lang="en-US" sz="24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“as they watched” v.3</a:t>
            </a:r>
          </a:p>
          <a:p>
            <a:pPr marL="363538" indent="-363538">
              <a:buFont typeface="Arial" panose="020B0604020202020204" pitchFamily="34" charset="0"/>
              <a:buChar char="•"/>
            </a:pPr>
            <a:r>
              <a:rPr lang="en-US" sz="28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Survival pack</a:t>
            </a:r>
            <a:endParaRPr lang="en-GB" sz="28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30439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otalTime>6202</TotalTime>
  <Words>1430</Words>
  <Application>Microsoft Office PowerPoint</Application>
  <PresentationFormat>Widescreen</PresentationFormat>
  <Paragraphs>227</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Century Gothic</vt:lpstr>
      <vt:lpstr>Tahoma</vt:lpstr>
      <vt:lpstr>Wingdings</vt:lpstr>
      <vt:lpstr>Vapor Trail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Colin Howells</dc:creator>
  <cp:lastModifiedBy>Josh Tanton</cp:lastModifiedBy>
  <cp:revision>172</cp:revision>
  <dcterms:created xsi:type="dcterms:W3CDTF">2018-06-15T07:36:13Z</dcterms:created>
  <dcterms:modified xsi:type="dcterms:W3CDTF">2019-06-30T09:22:37Z</dcterms:modified>
</cp:coreProperties>
</file>